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94" r:id="rId4"/>
  </p:sldMasterIdLst>
  <p:notesMasterIdLst>
    <p:notesMasterId r:id="rId42"/>
  </p:notesMasterIdLst>
  <p:handoutMasterIdLst>
    <p:handoutMasterId r:id="rId43"/>
  </p:handoutMasterIdLst>
  <p:sldIdLst>
    <p:sldId id="256" r:id="rId5"/>
    <p:sldId id="328" r:id="rId6"/>
    <p:sldId id="289" r:id="rId7"/>
    <p:sldId id="2146846944" r:id="rId8"/>
    <p:sldId id="284" r:id="rId9"/>
    <p:sldId id="1956" r:id="rId10"/>
    <p:sldId id="1967" r:id="rId11"/>
    <p:sldId id="298" r:id="rId12"/>
    <p:sldId id="990" r:id="rId13"/>
    <p:sldId id="2146846945" r:id="rId14"/>
    <p:sldId id="285" r:id="rId15"/>
    <p:sldId id="2146846941" r:id="rId16"/>
    <p:sldId id="2146846990" r:id="rId17"/>
    <p:sldId id="2146846991" r:id="rId18"/>
    <p:sldId id="2145726505" r:id="rId19"/>
    <p:sldId id="312" r:id="rId20"/>
    <p:sldId id="2145726504" r:id="rId21"/>
    <p:sldId id="2145726477" r:id="rId22"/>
    <p:sldId id="257" r:id="rId23"/>
    <p:sldId id="2146846983" r:id="rId24"/>
    <p:sldId id="2146846988" r:id="rId25"/>
    <p:sldId id="2146846984" r:id="rId26"/>
    <p:sldId id="274" r:id="rId27"/>
    <p:sldId id="2146846987" r:id="rId28"/>
    <p:sldId id="2146846989" r:id="rId29"/>
    <p:sldId id="258" r:id="rId30"/>
    <p:sldId id="2146846943" r:id="rId31"/>
    <p:sldId id="2146846942" r:id="rId32"/>
    <p:sldId id="989" r:id="rId33"/>
    <p:sldId id="2145726479" r:id="rId34"/>
    <p:sldId id="2145726501" r:id="rId35"/>
    <p:sldId id="2146846966" r:id="rId36"/>
    <p:sldId id="2145726491" r:id="rId37"/>
    <p:sldId id="283" r:id="rId38"/>
    <p:sldId id="2146846946" r:id="rId39"/>
    <p:sldId id="329" r:id="rId40"/>
    <p:sldId id="2145726492" r:id="rId41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 userDrawn="1">
          <p15:clr>
            <a:srgbClr val="A4A3A4"/>
          </p15:clr>
        </p15:guide>
        <p15:guide id="2" pos="53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F24701D-421A-94B1-95C9-EE96ACD8825B}" name="Gabi Hilevitz" initials="GH" userId="S::gabi@earlysign.com::c8a9c758-895b-40be-afa5-c4f429d9ccc7" providerId="AD"/>
  <p188:author id="{64F8EAAD-D9DA-4EE6-E4B9-FD77E0CE8707}" name="Eran Hertzmann" initials="EH" userId="S::EranH@earlysign.com::d79d2193-e538-4083-b586-d945859d481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er Ariely" initials="OA" lastIdx="3" clrIdx="0"/>
  <p:cmAuthor id="1" name="Mark D Kramer" initials="MDK" lastIdx="13" clrIdx="1"/>
  <p:cmAuthor id="2" name="Susan Alpert" initials="SA" lastIdx="4" clrIdx="2"/>
  <p:cmAuthor id="3" name="Ofrit Kinar" initials="" lastIdx="9" clrIdx="3"/>
  <p:cmAuthor id="4" name="Yaron" initials="Ya" lastIdx="1" clrIdx="4">
    <p:extLst>
      <p:ext uri="{19B8F6BF-5375-455C-9EA6-DF929625EA0E}">
        <p15:presenceInfo xmlns:p15="http://schemas.microsoft.com/office/powerpoint/2012/main" userId="S::yaron@earlysign.com::5aab97db-2b28-4b1e-ae6e-ac1b04411bcf" providerId="AD"/>
      </p:ext>
    </p:extLst>
  </p:cmAuthor>
  <p:cmAuthor id="5" name="Ori" initials="Or" lastIdx="1" clrIdx="5">
    <p:extLst>
      <p:ext uri="{19B8F6BF-5375-455C-9EA6-DF929625EA0E}">
        <p15:presenceInfo xmlns:p15="http://schemas.microsoft.com/office/powerpoint/2012/main" userId="S::ori@earlysign.com::3d87ec65-d032-4163-87ac-ba6ee7c42c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EF9"/>
    <a:srgbClr val="F79646"/>
    <a:srgbClr val="7030A0"/>
    <a:srgbClr val="0089D0"/>
    <a:srgbClr val="A9DDF3"/>
    <a:srgbClr val="D9D9D9"/>
    <a:srgbClr val="29A9E2"/>
    <a:srgbClr val="30A8E0"/>
    <a:srgbClr val="4F4F4F"/>
    <a:srgbClr val="2679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72B9F9-3AB9-46A9-9F8C-04A1BC5BCDFB}" v="1" vWet="5" dt="2023-09-03T11:52:33.784"/>
    <p1510:client id="{90DE6DB1-AD74-407B-AC6C-10A177A40801}" v="50" dt="2023-09-03T11:55:08.8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>
        <p:guide orient="horz" pos="2144"/>
        <p:guide pos="53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i Geva" userId="3d87ec65-d032-4163-87ac-ba6ee7c42c67" providerId="ADAL" clId="{AD9686AD-D2D9-4546-8EB8-0FF1455E7B3D}"/>
    <pc:docChg chg="modSld">
      <pc:chgData name="Ori Geva" userId="3d87ec65-d032-4163-87ac-ba6ee7c42c67" providerId="ADAL" clId="{AD9686AD-D2D9-4546-8EB8-0FF1455E7B3D}" dt="2023-09-03T17:28:28.227" v="5" actId="20577"/>
      <pc:docMkLst>
        <pc:docMk/>
      </pc:docMkLst>
      <pc:sldChg chg="modSp mod">
        <pc:chgData name="Ori Geva" userId="3d87ec65-d032-4163-87ac-ba6ee7c42c67" providerId="ADAL" clId="{AD9686AD-D2D9-4546-8EB8-0FF1455E7B3D}" dt="2023-09-03T17:25:49.945" v="3" actId="3064"/>
        <pc:sldMkLst>
          <pc:docMk/>
          <pc:sldMk cId="4081060780" sldId="312"/>
        </pc:sldMkLst>
        <pc:spChg chg="mod">
          <ac:chgData name="Ori Geva" userId="3d87ec65-d032-4163-87ac-ba6ee7c42c67" providerId="ADAL" clId="{AD9686AD-D2D9-4546-8EB8-0FF1455E7B3D}" dt="2023-09-03T17:25:49.945" v="3" actId="3064"/>
          <ac:spMkLst>
            <pc:docMk/>
            <pc:sldMk cId="4081060780" sldId="312"/>
            <ac:spMk id="20" creationId="{00000000-0000-0000-0000-000000000000}"/>
          </ac:spMkLst>
        </pc:spChg>
      </pc:sldChg>
      <pc:sldChg chg="modSp mod">
        <pc:chgData name="Ori Geva" userId="3d87ec65-d032-4163-87ac-ba6ee7c42c67" providerId="ADAL" clId="{AD9686AD-D2D9-4546-8EB8-0FF1455E7B3D}" dt="2023-09-03T17:28:28.227" v="5" actId="20577"/>
        <pc:sldMkLst>
          <pc:docMk/>
          <pc:sldMk cId="1162788636" sldId="2145726491"/>
        </pc:sldMkLst>
        <pc:spChg chg="mod">
          <ac:chgData name="Ori Geva" userId="3d87ec65-d032-4163-87ac-ba6ee7c42c67" providerId="ADAL" clId="{AD9686AD-D2D9-4546-8EB8-0FF1455E7B3D}" dt="2023-09-03T17:28:28.227" v="5" actId="20577"/>
          <ac:spMkLst>
            <pc:docMk/>
            <pc:sldMk cId="1162788636" sldId="2145726491"/>
            <ac:spMk id="246" creationId="{E3BDC6A0-4F80-4DE6-9E72-5FB0420AD0AC}"/>
          </ac:spMkLst>
        </pc:spChg>
      </pc:sldChg>
    </pc:docChg>
  </pc:docChgLst>
  <pc:docChgLst>
    <pc:chgData name="Alon Lanyado" userId="8ff0d540-df09-4688-aef2-49d58a5b648d" providerId="ADAL" clId="{3E72B9F9-3AB9-46A9-9F8C-04A1BC5BCDFB}"/>
    <pc:docChg chg="custSel addSld modSld">
      <pc:chgData name="Alon Lanyado" userId="8ff0d540-df09-4688-aef2-49d58a5b648d" providerId="ADAL" clId="{3E72B9F9-3AB9-46A9-9F8C-04A1BC5BCDFB}" dt="2023-09-03T11:50:36.507" v="513" actId="20577"/>
      <pc:docMkLst>
        <pc:docMk/>
      </pc:docMkLst>
      <pc:sldChg chg="modSp add mod">
        <pc:chgData name="Alon Lanyado" userId="8ff0d540-df09-4688-aef2-49d58a5b648d" providerId="ADAL" clId="{3E72B9F9-3AB9-46A9-9F8C-04A1BC5BCDFB}" dt="2023-09-03T11:23:34.616" v="29" actId="14100"/>
        <pc:sldMkLst>
          <pc:docMk/>
          <pc:sldMk cId="2702673230" sldId="2146846990"/>
        </pc:sldMkLst>
        <pc:spChg chg="mod">
          <ac:chgData name="Alon Lanyado" userId="8ff0d540-df09-4688-aef2-49d58a5b648d" providerId="ADAL" clId="{3E72B9F9-3AB9-46A9-9F8C-04A1BC5BCDFB}" dt="2023-09-03T11:23:34.616" v="29" actId="14100"/>
          <ac:spMkLst>
            <pc:docMk/>
            <pc:sldMk cId="2702673230" sldId="2146846990"/>
            <ac:spMk id="4" creationId="{CD9FBFF9-85FE-D108-7CC9-C656713262FA}"/>
          </ac:spMkLst>
        </pc:spChg>
      </pc:sldChg>
      <pc:sldChg chg="addSp delSp modSp new mod modClrScheme chgLayout">
        <pc:chgData name="Alon Lanyado" userId="8ff0d540-df09-4688-aef2-49d58a5b648d" providerId="ADAL" clId="{3E72B9F9-3AB9-46A9-9F8C-04A1BC5BCDFB}" dt="2023-09-03T11:50:36.507" v="513" actId="20577"/>
        <pc:sldMkLst>
          <pc:docMk/>
          <pc:sldMk cId="1373413065" sldId="2146846991"/>
        </pc:sldMkLst>
        <pc:spChg chg="del mod ord">
          <ac:chgData name="Alon Lanyado" userId="8ff0d540-df09-4688-aef2-49d58a5b648d" providerId="ADAL" clId="{3E72B9F9-3AB9-46A9-9F8C-04A1BC5BCDFB}" dt="2023-09-03T11:23:44.673" v="31" actId="700"/>
          <ac:spMkLst>
            <pc:docMk/>
            <pc:sldMk cId="1373413065" sldId="2146846991"/>
            <ac:spMk id="2" creationId="{74944405-92BA-EEBA-D774-18CEAAD4D972}"/>
          </ac:spMkLst>
        </pc:spChg>
        <pc:spChg chg="del mod ord">
          <ac:chgData name="Alon Lanyado" userId="8ff0d540-df09-4688-aef2-49d58a5b648d" providerId="ADAL" clId="{3E72B9F9-3AB9-46A9-9F8C-04A1BC5BCDFB}" dt="2023-09-03T11:23:44.673" v="31" actId="700"/>
          <ac:spMkLst>
            <pc:docMk/>
            <pc:sldMk cId="1373413065" sldId="2146846991"/>
            <ac:spMk id="3" creationId="{66CBBF5A-879B-9414-0081-BC1183ACBCFD}"/>
          </ac:spMkLst>
        </pc:spChg>
        <pc:spChg chg="add del mod ord">
          <ac:chgData name="Alon Lanyado" userId="8ff0d540-df09-4688-aef2-49d58a5b648d" providerId="ADAL" clId="{3E72B9F9-3AB9-46A9-9F8C-04A1BC5BCDFB}" dt="2023-09-03T11:23:48.559" v="32" actId="700"/>
          <ac:spMkLst>
            <pc:docMk/>
            <pc:sldMk cId="1373413065" sldId="2146846991"/>
            <ac:spMk id="4" creationId="{B47F7E26-6B15-D3A6-D6FF-0018AECF4E52}"/>
          </ac:spMkLst>
        </pc:spChg>
        <pc:spChg chg="add del mod ord">
          <ac:chgData name="Alon Lanyado" userId="8ff0d540-df09-4688-aef2-49d58a5b648d" providerId="ADAL" clId="{3E72B9F9-3AB9-46A9-9F8C-04A1BC5BCDFB}" dt="2023-09-03T11:23:48.559" v="32" actId="700"/>
          <ac:spMkLst>
            <pc:docMk/>
            <pc:sldMk cId="1373413065" sldId="2146846991"/>
            <ac:spMk id="5" creationId="{B8E1B19D-5290-3C3E-B335-03533258160C}"/>
          </ac:spMkLst>
        </pc:spChg>
        <pc:spChg chg="add mod ord">
          <ac:chgData name="Alon Lanyado" userId="8ff0d540-df09-4688-aef2-49d58a5b648d" providerId="ADAL" clId="{3E72B9F9-3AB9-46A9-9F8C-04A1BC5BCDFB}" dt="2023-09-03T11:39:09.076" v="60" actId="20577"/>
          <ac:spMkLst>
            <pc:docMk/>
            <pc:sldMk cId="1373413065" sldId="2146846991"/>
            <ac:spMk id="6" creationId="{C0F9AD60-6F34-B6CE-CB8D-53757EE2F84D}"/>
          </ac:spMkLst>
        </pc:spChg>
        <pc:spChg chg="add mod ord">
          <ac:chgData name="Alon Lanyado" userId="8ff0d540-df09-4688-aef2-49d58a5b648d" providerId="ADAL" clId="{3E72B9F9-3AB9-46A9-9F8C-04A1BC5BCDFB}" dt="2023-09-03T11:50:36.507" v="513" actId="20577"/>
          <ac:spMkLst>
            <pc:docMk/>
            <pc:sldMk cId="1373413065" sldId="2146846991"/>
            <ac:spMk id="7" creationId="{7B3DBDB9-61E2-A8C0-EAA8-1497D51C49D0}"/>
          </ac:spMkLst>
        </pc:spChg>
      </pc:sldChg>
    </pc:docChg>
  </pc:docChgLst>
  <pc:docChgLst>
    <pc:chgData name="Alon Lanyado" userId="8ff0d540-df09-4688-aef2-49d58a5b648d" providerId="ADAL" clId="{1B21AA84-3C7B-4FE0-87C6-B0D905C629AE}"/>
    <pc:docChg chg="custSel modSld sldOrd">
      <pc:chgData name="Alon Lanyado" userId="8ff0d540-df09-4688-aef2-49d58a5b648d" providerId="ADAL" clId="{1B21AA84-3C7B-4FE0-87C6-B0D905C629AE}" dt="2023-05-03T06:39:40.765" v="527" actId="20577"/>
      <pc:docMkLst>
        <pc:docMk/>
      </pc:docMkLst>
      <pc:sldChg chg="modSp mod">
        <pc:chgData name="Alon Lanyado" userId="8ff0d540-df09-4688-aef2-49d58a5b648d" providerId="ADAL" clId="{1B21AA84-3C7B-4FE0-87C6-B0D905C629AE}" dt="2023-05-03T06:25:20.686" v="8" actId="20577"/>
        <pc:sldMkLst>
          <pc:docMk/>
          <pc:sldMk cId="2310196597" sldId="256"/>
        </pc:sldMkLst>
        <pc:spChg chg="mod">
          <ac:chgData name="Alon Lanyado" userId="8ff0d540-df09-4688-aef2-49d58a5b648d" providerId="ADAL" clId="{1B21AA84-3C7B-4FE0-87C6-B0D905C629AE}" dt="2023-05-03T06:25:20.686" v="8" actId="20577"/>
          <ac:spMkLst>
            <pc:docMk/>
            <pc:sldMk cId="2310196597" sldId="256"/>
            <ac:spMk id="3" creationId="{09751548-FB87-4DD6-94C4-8C7F5A3A0A0E}"/>
          </ac:spMkLst>
        </pc:spChg>
      </pc:sldChg>
      <pc:sldChg chg="addSp modSp mod ord modShow modNotesTx">
        <pc:chgData name="Alon Lanyado" userId="8ff0d540-df09-4688-aef2-49d58a5b648d" providerId="ADAL" clId="{1B21AA84-3C7B-4FE0-87C6-B0D905C629AE}" dt="2023-05-03T06:39:40.765" v="527" actId="20577"/>
        <pc:sldMkLst>
          <pc:docMk/>
          <pc:sldMk cId="4081060780" sldId="312"/>
        </pc:sldMkLst>
        <pc:spChg chg="mod">
          <ac:chgData name="Alon Lanyado" userId="8ff0d540-df09-4688-aef2-49d58a5b648d" providerId="ADAL" clId="{1B21AA84-3C7B-4FE0-87C6-B0D905C629AE}" dt="2023-05-03T06:31:35.912" v="95" actId="20577"/>
          <ac:spMkLst>
            <pc:docMk/>
            <pc:sldMk cId="4081060780" sldId="312"/>
            <ac:spMk id="2" creationId="{00000000-0000-0000-0000-000000000000}"/>
          </ac:spMkLst>
        </pc:spChg>
        <pc:spChg chg="add mod">
          <ac:chgData name="Alon Lanyado" userId="8ff0d540-df09-4688-aef2-49d58a5b648d" providerId="ADAL" clId="{1B21AA84-3C7B-4FE0-87C6-B0D905C629AE}" dt="2023-05-03T06:37:41.440" v="223" actId="14100"/>
          <ac:spMkLst>
            <pc:docMk/>
            <pc:sldMk cId="4081060780" sldId="312"/>
            <ac:spMk id="9" creationId="{719F1EC6-28C0-E544-5728-5207235C1AA6}"/>
          </ac:spMkLst>
        </pc:spChg>
      </pc:sldChg>
      <pc:sldChg chg="modSp">
        <pc:chgData name="Alon Lanyado" userId="8ff0d540-df09-4688-aef2-49d58a5b648d" providerId="ADAL" clId="{1B21AA84-3C7B-4FE0-87C6-B0D905C629AE}" dt="2023-05-03T06:25:53.167" v="32" actId="20577"/>
        <pc:sldMkLst>
          <pc:docMk/>
          <pc:sldMk cId="4127777638" sldId="328"/>
        </pc:sldMkLst>
        <pc:spChg chg="mod">
          <ac:chgData name="Alon Lanyado" userId="8ff0d540-df09-4688-aef2-49d58a5b648d" providerId="ADAL" clId="{1B21AA84-3C7B-4FE0-87C6-B0D905C629AE}" dt="2023-05-03T06:25:53.167" v="32" actId="20577"/>
          <ac:spMkLst>
            <pc:docMk/>
            <pc:sldMk cId="4127777638" sldId="328"/>
            <ac:spMk id="3" creationId="{E3BD803A-BDEA-4C10-B9A5-BA6FA429BB3A}"/>
          </ac:spMkLst>
        </pc:spChg>
      </pc:sldChg>
      <pc:sldChg chg="mod ord modShow">
        <pc:chgData name="Alon Lanyado" userId="8ff0d540-df09-4688-aef2-49d58a5b648d" providerId="ADAL" clId="{1B21AA84-3C7B-4FE0-87C6-B0D905C629AE}" dt="2023-05-03T06:26:46.956" v="37"/>
        <pc:sldMkLst>
          <pc:docMk/>
          <pc:sldMk cId="3940866693" sldId="329"/>
        </pc:sldMkLst>
      </pc:sldChg>
      <pc:sldChg chg="mod modShow">
        <pc:chgData name="Alon Lanyado" userId="8ff0d540-df09-4688-aef2-49d58a5b648d" providerId="ADAL" clId="{1B21AA84-3C7B-4FE0-87C6-B0D905C629AE}" dt="2023-05-03T06:30:16.200" v="45" actId="729"/>
        <pc:sldMkLst>
          <pc:docMk/>
          <pc:sldMk cId="251901481" sldId="2145726477"/>
        </pc:sldMkLst>
      </pc:sldChg>
      <pc:sldChg chg="mod ord modShow">
        <pc:chgData name="Alon Lanyado" userId="8ff0d540-df09-4688-aef2-49d58a5b648d" providerId="ADAL" clId="{1B21AA84-3C7B-4FE0-87C6-B0D905C629AE}" dt="2023-05-03T06:26:46.956" v="37"/>
        <pc:sldMkLst>
          <pc:docMk/>
          <pc:sldMk cId="2896173903" sldId="2145726492"/>
        </pc:sldMkLst>
      </pc:sldChg>
      <pc:sldChg chg="mod modShow">
        <pc:chgData name="Alon Lanyado" userId="8ff0d540-df09-4688-aef2-49d58a5b648d" providerId="ADAL" clId="{1B21AA84-3C7B-4FE0-87C6-B0D905C629AE}" dt="2023-05-03T06:30:16.200" v="45" actId="729"/>
        <pc:sldMkLst>
          <pc:docMk/>
          <pc:sldMk cId="2444952102" sldId="2145726504"/>
        </pc:sldMkLst>
      </pc:sldChg>
      <pc:sldChg chg="mod ord modShow">
        <pc:chgData name="Alon Lanyado" userId="8ff0d540-df09-4688-aef2-49d58a5b648d" providerId="ADAL" clId="{1B21AA84-3C7B-4FE0-87C6-B0D905C629AE}" dt="2023-05-03T06:26:46.956" v="37"/>
        <pc:sldMkLst>
          <pc:docMk/>
          <pc:sldMk cId="818948392" sldId="2146846946"/>
        </pc:sldMkLst>
      </pc:sldChg>
    </pc:docChg>
  </pc:docChgLst>
  <pc:docChgLst>
    <pc:chgData name="Ori Geva" userId="3d87ec65-d032-4163-87ac-ba6ee7c42c67" providerId="ADAL" clId="{80620DE2-CF11-D24B-9826-649BA6A1D7ED}"/>
    <pc:docChg chg="addSld modSld">
      <pc:chgData name="Ori Geva" userId="3d87ec65-d032-4163-87ac-ba6ee7c42c67" providerId="ADAL" clId="{80620DE2-CF11-D24B-9826-649BA6A1D7ED}" dt="2023-05-03T11:45:20.924" v="0"/>
      <pc:docMkLst>
        <pc:docMk/>
      </pc:docMkLst>
      <pc:sldChg chg="add">
        <pc:chgData name="Ori Geva" userId="3d87ec65-d032-4163-87ac-ba6ee7c42c67" providerId="ADAL" clId="{80620DE2-CF11-D24B-9826-649BA6A1D7ED}" dt="2023-05-03T11:45:20.924" v="0"/>
        <pc:sldMkLst>
          <pc:docMk/>
          <pc:sldMk cId="3574170732" sldId="274"/>
        </pc:sldMkLst>
      </pc:sldChg>
      <pc:sldChg chg="add">
        <pc:chgData name="Ori Geva" userId="3d87ec65-d032-4163-87ac-ba6ee7c42c67" providerId="ADAL" clId="{80620DE2-CF11-D24B-9826-649BA6A1D7ED}" dt="2023-05-03T11:45:20.924" v="0"/>
        <pc:sldMkLst>
          <pc:docMk/>
          <pc:sldMk cId="4129829647" sldId="2146846983"/>
        </pc:sldMkLst>
      </pc:sldChg>
      <pc:sldChg chg="add">
        <pc:chgData name="Ori Geva" userId="3d87ec65-d032-4163-87ac-ba6ee7c42c67" providerId="ADAL" clId="{80620DE2-CF11-D24B-9826-649BA6A1D7ED}" dt="2023-05-03T11:45:20.924" v="0"/>
        <pc:sldMkLst>
          <pc:docMk/>
          <pc:sldMk cId="3910683955" sldId="2146846984"/>
        </pc:sldMkLst>
      </pc:sldChg>
      <pc:sldChg chg="add">
        <pc:chgData name="Ori Geva" userId="3d87ec65-d032-4163-87ac-ba6ee7c42c67" providerId="ADAL" clId="{80620DE2-CF11-D24B-9826-649BA6A1D7ED}" dt="2023-05-03T11:45:20.924" v="0"/>
        <pc:sldMkLst>
          <pc:docMk/>
          <pc:sldMk cId="3075011465" sldId="2146846987"/>
        </pc:sldMkLst>
      </pc:sldChg>
      <pc:sldChg chg="add">
        <pc:chgData name="Ori Geva" userId="3d87ec65-d032-4163-87ac-ba6ee7c42c67" providerId="ADAL" clId="{80620DE2-CF11-D24B-9826-649BA6A1D7ED}" dt="2023-05-03T11:45:20.924" v="0"/>
        <pc:sldMkLst>
          <pc:docMk/>
          <pc:sldMk cId="48115408" sldId="2146846988"/>
        </pc:sldMkLst>
      </pc:sldChg>
      <pc:sldChg chg="add">
        <pc:chgData name="Ori Geva" userId="3d87ec65-d032-4163-87ac-ba6ee7c42c67" providerId="ADAL" clId="{80620DE2-CF11-D24B-9826-649BA6A1D7ED}" dt="2023-05-03T11:45:20.924" v="0"/>
        <pc:sldMkLst>
          <pc:docMk/>
          <pc:sldMk cId="891213555" sldId="2146846989"/>
        </pc:sldMkLst>
      </pc:sldChg>
    </pc:docChg>
  </pc:docChgLst>
  <pc:docChgLst>
    <pc:chgData name="Eran Choman" userId="e4708c9e-db5d-4b3d-babf-6cb2b4292c98" providerId="ADAL" clId="{90DE6DB1-AD74-407B-AC6C-10A177A40801}"/>
    <pc:docChg chg="undo redo custSel modSld">
      <pc:chgData name="Eran Choman" userId="e4708c9e-db5d-4b3d-babf-6cb2b4292c98" providerId="ADAL" clId="{90DE6DB1-AD74-407B-AC6C-10A177A40801}" dt="2023-09-03T11:55:08.898" v="49" actId="20577"/>
      <pc:docMkLst>
        <pc:docMk/>
      </pc:docMkLst>
      <pc:sldChg chg="modSp mod">
        <pc:chgData name="Eran Choman" userId="e4708c9e-db5d-4b3d-babf-6cb2b4292c98" providerId="ADAL" clId="{90DE6DB1-AD74-407B-AC6C-10A177A40801}" dt="2023-09-03T11:52:24.038" v="8" actId="20577"/>
        <pc:sldMkLst>
          <pc:docMk/>
          <pc:sldMk cId="2310196597" sldId="256"/>
        </pc:sldMkLst>
        <pc:spChg chg="mod">
          <ac:chgData name="Eran Choman" userId="e4708c9e-db5d-4b3d-babf-6cb2b4292c98" providerId="ADAL" clId="{90DE6DB1-AD74-407B-AC6C-10A177A40801}" dt="2023-09-03T11:52:24.038" v="8" actId="20577"/>
          <ac:spMkLst>
            <pc:docMk/>
            <pc:sldMk cId="2310196597" sldId="256"/>
            <ac:spMk id="3" creationId="{09751548-FB87-4DD6-94C4-8C7F5A3A0A0E}"/>
          </ac:spMkLst>
        </pc:spChg>
      </pc:sldChg>
      <pc:sldChg chg="modSp mod">
        <pc:chgData name="Eran Choman" userId="e4708c9e-db5d-4b3d-babf-6cb2b4292c98" providerId="ADAL" clId="{90DE6DB1-AD74-407B-AC6C-10A177A40801}" dt="2023-09-03T11:55:05.656" v="47" actId="1035"/>
        <pc:sldMkLst>
          <pc:docMk/>
          <pc:sldMk cId="2790692839" sldId="298"/>
        </pc:sldMkLst>
        <pc:spChg chg="mod">
          <ac:chgData name="Eran Choman" userId="e4708c9e-db5d-4b3d-babf-6cb2b4292c98" providerId="ADAL" clId="{90DE6DB1-AD74-407B-AC6C-10A177A40801}" dt="2023-09-03T11:54:56.760" v="46" actId="1076"/>
          <ac:spMkLst>
            <pc:docMk/>
            <pc:sldMk cId="2790692839" sldId="298"/>
            <ac:spMk id="2" creationId="{D7EAE0D4-6D27-474D-B9F3-9C16CB02B78E}"/>
          </ac:spMkLst>
        </pc:spChg>
        <pc:spChg chg="mod">
          <ac:chgData name="Eran Choman" userId="e4708c9e-db5d-4b3d-babf-6cb2b4292c98" providerId="ADAL" clId="{90DE6DB1-AD74-407B-AC6C-10A177A40801}" dt="2023-09-03T11:55:05.656" v="47" actId="1035"/>
          <ac:spMkLst>
            <pc:docMk/>
            <pc:sldMk cId="2790692839" sldId="298"/>
            <ac:spMk id="4" creationId="{4F62F440-F437-4624-AF4F-6E620D2A42AC}"/>
          </ac:spMkLst>
        </pc:spChg>
        <pc:spChg chg="mod">
          <ac:chgData name="Eran Choman" userId="e4708c9e-db5d-4b3d-babf-6cb2b4292c98" providerId="ADAL" clId="{90DE6DB1-AD74-407B-AC6C-10A177A40801}" dt="2023-09-03T11:55:05.656" v="47" actId="1035"/>
          <ac:spMkLst>
            <pc:docMk/>
            <pc:sldMk cId="2790692839" sldId="298"/>
            <ac:spMk id="8" creationId="{55D12462-37BF-49D3-B9EC-52C23C8EF556}"/>
          </ac:spMkLst>
        </pc:spChg>
        <pc:picChg chg="mod">
          <ac:chgData name="Eran Choman" userId="e4708c9e-db5d-4b3d-babf-6cb2b4292c98" providerId="ADAL" clId="{90DE6DB1-AD74-407B-AC6C-10A177A40801}" dt="2023-09-03T11:55:05.656" v="47" actId="1035"/>
          <ac:picMkLst>
            <pc:docMk/>
            <pc:sldMk cId="2790692839" sldId="298"/>
            <ac:picMk id="5" creationId="{B1307929-D498-4657-ADAB-E1E450DAC3E9}"/>
          </ac:picMkLst>
        </pc:picChg>
      </pc:sldChg>
      <pc:sldChg chg="modSp mod">
        <pc:chgData name="Eran Choman" userId="e4708c9e-db5d-4b3d-babf-6cb2b4292c98" providerId="ADAL" clId="{90DE6DB1-AD74-407B-AC6C-10A177A40801}" dt="2023-09-03T11:55:08.898" v="49" actId="20577"/>
        <pc:sldMkLst>
          <pc:docMk/>
          <pc:sldMk cId="2002680916" sldId="2146846941"/>
        </pc:sldMkLst>
        <pc:spChg chg="mod">
          <ac:chgData name="Eran Choman" userId="e4708c9e-db5d-4b3d-babf-6cb2b4292c98" providerId="ADAL" clId="{90DE6DB1-AD74-407B-AC6C-10A177A40801}" dt="2023-09-03T11:55:08.898" v="49" actId="20577"/>
          <ac:spMkLst>
            <pc:docMk/>
            <pc:sldMk cId="2002680916" sldId="2146846941"/>
            <ac:spMk id="7" creationId="{9EE76C68-F8D1-D34F-A3F0-81B8A1AC29D2}"/>
          </ac:spMkLst>
        </pc:spChg>
        <pc:spChg chg="mod">
          <ac:chgData name="Eran Choman" userId="e4708c9e-db5d-4b3d-babf-6cb2b4292c98" providerId="ADAL" clId="{90DE6DB1-AD74-407B-AC6C-10A177A40801}" dt="2023-09-03T11:54:03.965" v="13" actId="14100"/>
          <ac:spMkLst>
            <pc:docMk/>
            <pc:sldMk cId="2002680916" sldId="2146846941"/>
            <ac:spMk id="18" creationId="{EDB10837-A93D-0946-9C97-6B3C26EE7154}"/>
          </ac:spMkLst>
        </pc:spChg>
        <pc:spChg chg="mod">
          <ac:chgData name="Eran Choman" userId="e4708c9e-db5d-4b3d-babf-6cb2b4292c98" providerId="ADAL" clId="{90DE6DB1-AD74-407B-AC6C-10A177A40801}" dt="2023-09-03T11:54:17.663" v="21" actId="1036"/>
          <ac:spMkLst>
            <pc:docMk/>
            <pc:sldMk cId="2002680916" sldId="2146846941"/>
            <ac:spMk id="19" creationId="{F9D1A598-3CE7-0F4D-B2E0-69A2A4041DAE}"/>
          </ac:spMkLst>
        </pc:spChg>
        <pc:cxnChg chg="mod">
          <ac:chgData name="Eran Choman" userId="e4708c9e-db5d-4b3d-babf-6cb2b4292c98" providerId="ADAL" clId="{90DE6DB1-AD74-407B-AC6C-10A177A40801}" dt="2023-09-03T11:54:17.663" v="21" actId="1036"/>
          <ac:cxnSpMkLst>
            <pc:docMk/>
            <pc:sldMk cId="2002680916" sldId="2146846941"/>
            <ac:cxnSpMk id="24" creationId="{6F55227B-29B2-E147-A19F-00EF56FA975A}"/>
          </ac:cxnSpMkLst>
        </pc:cxnChg>
        <pc:cxnChg chg="mod">
          <ac:chgData name="Eran Choman" userId="e4708c9e-db5d-4b3d-babf-6cb2b4292c98" providerId="ADAL" clId="{90DE6DB1-AD74-407B-AC6C-10A177A40801}" dt="2023-09-03T11:54:03.965" v="13" actId="14100"/>
          <ac:cxnSpMkLst>
            <pc:docMk/>
            <pc:sldMk cId="2002680916" sldId="2146846941"/>
            <ac:cxnSpMk id="27" creationId="{14539A77-2CCE-794F-B824-3E85E9E1CD2D}"/>
          </ac:cxnSpMkLst>
        </pc:cxnChg>
        <pc:cxnChg chg="mod">
          <ac:chgData name="Eran Choman" userId="e4708c9e-db5d-4b3d-babf-6cb2b4292c98" providerId="ADAL" clId="{90DE6DB1-AD74-407B-AC6C-10A177A40801}" dt="2023-09-03T11:54:17.663" v="21" actId="1036"/>
          <ac:cxnSpMkLst>
            <pc:docMk/>
            <pc:sldMk cId="2002680916" sldId="2146846941"/>
            <ac:cxnSpMk id="30" creationId="{92E478B9-8164-A24A-B2F0-2EF9E73F7F47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Imaging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accent1"/>
              </a:solidFill>
            </a:ln>
          </c:spPr>
          <c:dPt>
            <c:idx val="0"/>
            <c:bubble3D val="0"/>
            <c:spPr>
              <a:solidFill>
                <a:schemeClr val="tx2">
                  <a:alpha val="85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BB5-479A-B7C9-327351577E11}"/>
              </c:ext>
            </c:extLst>
          </c:dPt>
          <c:dPt>
            <c:idx val="1"/>
            <c:bubble3D val="0"/>
            <c:spPr>
              <a:solidFill>
                <a:schemeClr val="bg1">
                  <a:alpha val="81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BB5-479A-B7C9-327351577E11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BB5-479A-B7C9-327351577E11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BB5-479A-B7C9-327351577E11}"/>
              </c:ext>
            </c:extLst>
          </c:dPt>
          <c:cat>
            <c:strRef>
              <c:f>Sheet1!$A$2:$A$5</c:f>
              <c:strCache>
                <c:ptCount val="2"/>
                <c:pt idx="0">
                  <c:v>Data/Matrix preparation</c:v>
                </c:pt>
                <c:pt idx="1">
                  <c:v>Classifier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BB5-479A-B7C9-327351577E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Medical Records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27A9E2">
                  <a:alpha val="8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E3-43BE-BEE0-786B053953B9}"/>
              </c:ext>
            </c:extLst>
          </c:dPt>
          <c:dPt>
            <c:idx val="1"/>
            <c:bubble3D val="0"/>
            <c:spPr>
              <a:solidFill>
                <a:schemeClr val="bg1">
                  <a:alpha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E3-43BE-BEE0-786B053953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5E3-43BE-BEE0-786B053953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5E3-43BE-BEE0-786B053953B9}"/>
              </c:ext>
            </c:extLst>
          </c:dPt>
          <c:cat>
            <c:strRef>
              <c:f>Sheet1!$A$2:$A$5</c:f>
              <c:strCache>
                <c:ptCount val="2"/>
                <c:pt idx="0">
                  <c:v>Data/Matrix preparation</c:v>
                </c:pt>
                <c:pt idx="1">
                  <c:v>Classifier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5E3-43BE-BEE0-786B053953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jpeg"/><Relationship Id="rId7" Type="http://schemas.openxmlformats.org/officeDocument/2006/relationships/image" Target="../media/image28.png"/><Relationship Id="rId2" Type="http://schemas.microsoft.com/office/2007/relationships/hdphoto" Target="../media/hdphoto2.wdp"/><Relationship Id="rId1" Type="http://schemas.openxmlformats.org/officeDocument/2006/relationships/image" Target="../media/image24.png"/><Relationship Id="rId6" Type="http://schemas.openxmlformats.org/officeDocument/2006/relationships/image" Target="../media/image27.emf"/><Relationship Id="rId5" Type="http://schemas.openxmlformats.org/officeDocument/2006/relationships/hyperlink" Target="https://chem.libretexts.org/LibreTexts/Howard_University/Howard:_Physical_Chemistry_Laboratory/3.__Experimental_Error_and_Statistics" TargetMode="External"/><Relationship Id="rId4" Type="http://schemas.openxmlformats.org/officeDocument/2006/relationships/image" Target="../media/image26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jpeg"/><Relationship Id="rId7" Type="http://schemas.openxmlformats.org/officeDocument/2006/relationships/image" Target="../media/image28.png"/><Relationship Id="rId2" Type="http://schemas.microsoft.com/office/2007/relationships/hdphoto" Target="../media/hdphoto2.wdp"/><Relationship Id="rId1" Type="http://schemas.openxmlformats.org/officeDocument/2006/relationships/image" Target="../media/image24.png"/><Relationship Id="rId6" Type="http://schemas.openxmlformats.org/officeDocument/2006/relationships/image" Target="../media/image27.emf"/><Relationship Id="rId5" Type="http://schemas.openxmlformats.org/officeDocument/2006/relationships/hyperlink" Target="https://chem.libretexts.org/LibreTexts/Howard_University/Howard:_Physical_Chemistry_Laboratory/3.__Experimental_Error_and_Statistics" TargetMode="External"/><Relationship Id="rId4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E1B2CD-7ADB-DC4C-8273-91A971DA5A34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DF7C001F-6505-8E4F-853C-BAE921A080CA}">
      <dgm:prSet phldrT="[Text]"/>
      <dgm:spPr>
        <a:solidFill>
          <a:schemeClr val="tx2"/>
        </a:solidFill>
        <a:ln w="12700">
          <a:solidFill>
            <a:schemeClr val="tx2"/>
          </a:solidFill>
        </a:ln>
      </dgm:spPr>
      <dgm:t>
        <a:bodyPr/>
        <a:lstStyle/>
        <a:p>
          <a:pPr algn="l" rtl="0"/>
          <a:r>
            <a:rPr lang="en-US">
              <a:solidFill>
                <a:schemeClr val="bg1"/>
              </a:solidFill>
            </a:rPr>
            <a:t>Define Subgroups </a:t>
          </a:r>
        </a:p>
      </dgm:t>
    </dgm:pt>
    <dgm:pt modelId="{9A49BAEC-62FC-BE4C-93A7-3D839F1DA137}" type="parTrans" cxnId="{91BC09FE-4CE0-1247-90D6-53015694C2BD}">
      <dgm:prSet/>
      <dgm:spPr/>
      <dgm:t>
        <a:bodyPr/>
        <a:lstStyle/>
        <a:p>
          <a:endParaRPr lang="en-US"/>
        </a:p>
      </dgm:t>
    </dgm:pt>
    <dgm:pt modelId="{C068A59A-CD50-954D-BB55-B0E6AB2BD499}" type="sibTrans" cxnId="{91BC09FE-4CE0-1247-90D6-53015694C2BD}">
      <dgm:prSet/>
      <dgm:spPr/>
      <dgm:t>
        <a:bodyPr/>
        <a:lstStyle/>
        <a:p>
          <a:endParaRPr lang="en-US"/>
        </a:p>
      </dgm:t>
    </dgm:pt>
    <dgm:pt modelId="{ADB13DB0-FF55-8B4D-B223-6F1D6A0C6E50}">
      <dgm:prSet phldrT="[Text]"/>
      <dgm:spPr>
        <a:solidFill>
          <a:schemeClr val="tx2"/>
        </a:solidFill>
        <a:ln w="12700">
          <a:solidFill>
            <a:schemeClr val="tx2"/>
          </a:solidFill>
        </a:ln>
      </dgm:spPr>
      <dgm:t>
        <a:bodyPr/>
        <a:lstStyle/>
        <a:p>
          <a:pPr algn="l" rtl="0"/>
          <a:r>
            <a:rPr lang="en-US">
              <a:solidFill>
                <a:schemeClr val="bg1"/>
              </a:solidFill>
            </a:rPr>
            <a:t>Model and Produce Scores</a:t>
          </a:r>
        </a:p>
      </dgm:t>
    </dgm:pt>
    <dgm:pt modelId="{2A085613-8350-DE47-BA98-44CDA853F6A2}" type="parTrans" cxnId="{DDAC45CB-5F63-AF44-B63C-3685C0CC19F6}">
      <dgm:prSet/>
      <dgm:spPr/>
      <dgm:t>
        <a:bodyPr/>
        <a:lstStyle/>
        <a:p>
          <a:endParaRPr lang="en-US"/>
        </a:p>
      </dgm:t>
    </dgm:pt>
    <dgm:pt modelId="{5D9A25E0-DB34-1C4A-8837-113E2C8409EF}" type="sibTrans" cxnId="{DDAC45CB-5F63-AF44-B63C-3685C0CC19F6}">
      <dgm:prSet/>
      <dgm:spPr/>
      <dgm:t>
        <a:bodyPr/>
        <a:lstStyle/>
        <a:p>
          <a:endParaRPr lang="en-US"/>
        </a:p>
      </dgm:t>
    </dgm:pt>
    <dgm:pt modelId="{B54A8A64-4008-A341-8AC6-BD4265A890A9}">
      <dgm:prSet phldrT="[Text]"/>
      <dgm:spPr>
        <a:solidFill>
          <a:schemeClr val="tx2"/>
        </a:solidFill>
        <a:ln w="12700">
          <a:solidFill>
            <a:schemeClr val="tx2"/>
          </a:solidFill>
        </a:ln>
      </dgm:spPr>
      <dgm:t>
        <a:bodyPr/>
        <a:lstStyle/>
        <a:p>
          <a:pPr algn="l" rtl="0"/>
          <a:r>
            <a:rPr lang="en-US">
              <a:solidFill>
                <a:schemeClr val="bg1"/>
              </a:solidFill>
            </a:rPr>
            <a:t>Measure Bias</a:t>
          </a:r>
        </a:p>
      </dgm:t>
    </dgm:pt>
    <dgm:pt modelId="{D27DFB53-DE01-E143-BE99-47A14154A7F2}" type="parTrans" cxnId="{A6619635-4869-4448-A3B3-889800D5E43C}">
      <dgm:prSet/>
      <dgm:spPr/>
      <dgm:t>
        <a:bodyPr/>
        <a:lstStyle/>
        <a:p>
          <a:endParaRPr lang="en-US"/>
        </a:p>
      </dgm:t>
    </dgm:pt>
    <dgm:pt modelId="{81181754-071F-1443-B21E-68BDB99E128C}" type="sibTrans" cxnId="{A6619635-4869-4448-A3B3-889800D5E43C}">
      <dgm:prSet/>
      <dgm:spPr/>
      <dgm:t>
        <a:bodyPr/>
        <a:lstStyle/>
        <a:p>
          <a:endParaRPr lang="en-US"/>
        </a:p>
      </dgm:t>
    </dgm:pt>
    <dgm:pt modelId="{BE10E2BB-BC3E-6249-873A-E5B3BCA44FD1}">
      <dgm:prSet/>
      <dgm:spPr>
        <a:solidFill>
          <a:schemeClr val="tx2"/>
        </a:solidFill>
        <a:ln w="12700">
          <a:solidFill>
            <a:schemeClr val="tx2"/>
          </a:solidFill>
        </a:ln>
      </dgm:spPr>
      <dgm:t>
        <a:bodyPr/>
        <a:lstStyle/>
        <a:p>
          <a:pPr algn="l"/>
          <a:r>
            <a:rPr lang="en-US">
              <a:solidFill>
                <a:schemeClr val="bg1"/>
              </a:solidFill>
            </a:rPr>
            <a:t>Understand Root Cause</a:t>
          </a:r>
        </a:p>
      </dgm:t>
    </dgm:pt>
    <dgm:pt modelId="{0CB5CDC2-1207-2D46-87CA-E0C5A2EFD15A}" type="parTrans" cxnId="{52EBE5BE-6E50-4647-AEF5-FC9DEEC4EA20}">
      <dgm:prSet/>
      <dgm:spPr/>
      <dgm:t>
        <a:bodyPr/>
        <a:lstStyle/>
        <a:p>
          <a:endParaRPr lang="en-US"/>
        </a:p>
      </dgm:t>
    </dgm:pt>
    <dgm:pt modelId="{4556B3AB-A1C8-1541-8AE0-602AAF046844}" type="sibTrans" cxnId="{52EBE5BE-6E50-4647-AEF5-FC9DEEC4EA20}">
      <dgm:prSet/>
      <dgm:spPr/>
      <dgm:t>
        <a:bodyPr/>
        <a:lstStyle/>
        <a:p>
          <a:endParaRPr lang="en-US"/>
        </a:p>
      </dgm:t>
    </dgm:pt>
    <dgm:pt modelId="{D729F269-39A2-AC4C-98A3-0146DCAD56C7}">
      <dgm:prSet/>
      <dgm:spPr>
        <a:solidFill>
          <a:schemeClr val="tx2"/>
        </a:solidFill>
        <a:ln w="12700">
          <a:solidFill>
            <a:schemeClr val="tx2"/>
          </a:solidFill>
        </a:ln>
      </dgm:spPr>
      <dgm:t>
        <a:bodyPr/>
        <a:lstStyle/>
        <a:p>
          <a:pPr algn="l"/>
          <a:r>
            <a:rPr lang="en-US">
              <a:solidFill>
                <a:schemeClr val="bg1"/>
              </a:solidFill>
            </a:rPr>
            <a:t>Mitigate The Bias </a:t>
          </a:r>
        </a:p>
      </dgm:t>
    </dgm:pt>
    <dgm:pt modelId="{8DAB877E-42C3-6E41-BEFD-D47CBE814B27}" type="parTrans" cxnId="{5AC3E8F6-78C0-F043-8446-7D87DE9D9479}">
      <dgm:prSet/>
      <dgm:spPr/>
      <dgm:t>
        <a:bodyPr/>
        <a:lstStyle/>
        <a:p>
          <a:endParaRPr lang="en-US"/>
        </a:p>
      </dgm:t>
    </dgm:pt>
    <dgm:pt modelId="{FB85075C-9B07-B74D-A462-25F38B1F60F2}" type="sibTrans" cxnId="{5AC3E8F6-78C0-F043-8446-7D87DE9D9479}">
      <dgm:prSet/>
      <dgm:spPr/>
      <dgm:t>
        <a:bodyPr/>
        <a:lstStyle/>
        <a:p>
          <a:endParaRPr lang="en-US"/>
        </a:p>
      </dgm:t>
    </dgm:pt>
    <dgm:pt modelId="{DABAAB4C-E4F0-1041-AB76-D8EFA889EB84}">
      <dgm:prSet/>
      <dgm:spPr>
        <a:solidFill>
          <a:schemeClr val="tx2"/>
        </a:solidFill>
        <a:ln w="12700">
          <a:solidFill>
            <a:schemeClr val="tx2"/>
          </a:solidFill>
        </a:ln>
      </dgm:spPr>
      <dgm:t>
        <a:bodyPr/>
        <a:lstStyle/>
        <a:p>
          <a:pPr algn="l"/>
          <a:r>
            <a:rPr lang="en-US">
              <a:solidFill>
                <a:schemeClr val="bg1"/>
              </a:solidFill>
            </a:rPr>
            <a:t>Analysis / Simulations </a:t>
          </a:r>
        </a:p>
      </dgm:t>
    </dgm:pt>
    <dgm:pt modelId="{D7E5E26B-8EFA-1B42-9317-399F36F7B82B}" type="parTrans" cxnId="{DB327107-E4AF-044A-B5AE-E43B45A19FE6}">
      <dgm:prSet/>
      <dgm:spPr/>
      <dgm:t>
        <a:bodyPr/>
        <a:lstStyle/>
        <a:p>
          <a:endParaRPr lang="en-US"/>
        </a:p>
      </dgm:t>
    </dgm:pt>
    <dgm:pt modelId="{EAFD5E24-5EB4-5447-AA95-CADE2978E255}" type="sibTrans" cxnId="{DB327107-E4AF-044A-B5AE-E43B45A19FE6}">
      <dgm:prSet/>
      <dgm:spPr/>
      <dgm:t>
        <a:bodyPr/>
        <a:lstStyle/>
        <a:p>
          <a:endParaRPr lang="en-US"/>
        </a:p>
      </dgm:t>
    </dgm:pt>
    <dgm:pt modelId="{5153CC94-28DC-044D-9342-E5D9BA3CBB27}">
      <dgm:prSet phldrT="[Text]"/>
      <dgm:spPr>
        <a:noFill/>
        <a:ln>
          <a:noFill/>
        </a:ln>
      </dgm:spPr>
      <dgm:t>
        <a:bodyPr/>
        <a:lstStyle/>
        <a:p>
          <a:pPr rtl="0"/>
          <a:endParaRPr lang="en-US"/>
        </a:p>
      </dgm:t>
    </dgm:pt>
    <dgm:pt modelId="{C8AC8EC4-FCA2-634F-BB54-09EC5726A262}" type="parTrans" cxnId="{87E92769-231E-7D48-B39F-09D927007537}">
      <dgm:prSet/>
      <dgm:spPr/>
      <dgm:t>
        <a:bodyPr/>
        <a:lstStyle/>
        <a:p>
          <a:endParaRPr lang="en-US"/>
        </a:p>
      </dgm:t>
    </dgm:pt>
    <dgm:pt modelId="{F97A3AD9-14E2-C64B-801D-7144250B937F}" type="sibTrans" cxnId="{87E92769-231E-7D48-B39F-09D927007537}">
      <dgm:prSet/>
      <dgm:spPr/>
      <dgm:t>
        <a:bodyPr/>
        <a:lstStyle/>
        <a:p>
          <a:endParaRPr lang="en-US"/>
        </a:p>
      </dgm:t>
    </dgm:pt>
    <dgm:pt modelId="{6AC55B06-9C14-C449-A915-5403D17489BC}" type="pres">
      <dgm:prSet presAssocID="{32E1B2CD-7ADB-DC4C-8273-91A971DA5A34}" presName="linearFlow" presStyleCnt="0">
        <dgm:presLayoutVars>
          <dgm:dir/>
          <dgm:resizeHandles val="exact"/>
        </dgm:presLayoutVars>
      </dgm:prSet>
      <dgm:spPr/>
    </dgm:pt>
    <dgm:pt modelId="{C54F630B-1FC2-614D-A53E-F7F044791F6D}" type="pres">
      <dgm:prSet presAssocID="{DF7C001F-6505-8E4F-853C-BAE921A080CA}" presName="composite" presStyleCnt="0"/>
      <dgm:spPr/>
    </dgm:pt>
    <dgm:pt modelId="{B3A78BD5-98F0-544F-8329-6E35FD277120}" type="pres">
      <dgm:prSet presAssocID="{DF7C001F-6505-8E4F-853C-BAE921A080CA}" presName="imgShp" presStyleLbl="fgImgPlace1" presStyleIdx="0" presStyleCnt="7"/>
      <dgm:spPr>
        <a:blipFill>
          <a:blip xmlns:r="http://schemas.openxmlformats.org/officeDocument/2006/relationships"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>
          <a:solidFill>
            <a:schemeClr val="accent1"/>
          </a:solidFill>
        </a:ln>
      </dgm:spPr>
    </dgm:pt>
    <dgm:pt modelId="{964B4724-A97A-084B-9F38-3834606D079B}" type="pres">
      <dgm:prSet presAssocID="{DF7C001F-6505-8E4F-853C-BAE921A080CA}" presName="txShp" presStyleLbl="node1" presStyleIdx="0" presStyleCnt="7">
        <dgm:presLayoutVars>
          <dgm:bulletEnabled val="1"/>
        </dgm:presLayoutVars>
      </dgm:prSet>
      <dgm:spPr/>
    </dgm:pt>
    <dgm:pt modelId="{F4DF4B92-D208-A24E-BFBE-926D5EF3D07E}" type="pres">
      <dgm:prSet presAssocID="{C068A59A-CD50-954D-BB55-B0E6AB2BD499}" presName="spacing" presStyleCnt="0"/>
      <dgm:spPr/>
    </dgm:pt>
    <dgm:pt modelId="{7E36708A-D6A9-4042-8F1D-A1A783C46046}" type="pres">
      <dgm:prSet presAssocID="{ADB13DB0-FF55-8B4D-B223-6F1D6A0C6E50}" presName="composite" presStyleCnt="0"/>
      <dgm:spPr/>
    </dgm:pt>
    <dgm:pt modelId="{75852313-74AC-4D4C-AA0E-B677BA5B6EAF}" type="pres">
      <dgm:prSet presAssocID="{ADB13DB0-FF55-8B4D-B223-6F1D6A0C6E50}" presName="imgShp" presStyleLbl="fgImgPlace1" presStyleIdx="1" presStyleCnt="7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>
          <a:solidFill>
            <a:schemeClr val="accent1"/>
          </a:solidFill>
        </a:ln>
      </dgm:spPr>
    </dgm:pt>
    <dgm:pt modelId="{F54101FE-0759-1B48-B920-F895B3E934F5}" type="pres">
      <dgm:prSet presAssocID="{ADB13DB0-FF55-8B4D-B223-6F1D6A0C6E50}" presName="txShp" presStyleLbl="node1" presStyleIdx="1" presStyleCnt="7">
        <dgm:presLayoutVars>
          <dgm:bulletEnabled val="1"/>
        </dgm:presLayoutVars>
      </dgm:prSet>
      <dgm:spPr/>
    </dgm:pt>
    <dgm:pt modelId="{160B7CD4-6284-BF44-B885-AF923CBDBBDA}" type="pres">
      <dgm:prSet presAssocID="{5D9A25E0-DB34-1C4A-8837-113E2C8409EF}" presName="spacing" presStyleCnt="0"/>
      <dgm:spPr/>
    </dgm:pt>
    <dgm:pt modelId="{42795856-C8A1-A442-A2E2-0BB971B37CE9}" type="pres">
      <dgm:prSet presAssocID="{B54A8A64-4008-A341-8AC6-BD4265A890A9}" presName="composite" presStyleCnt="0"/>
      <dgm:spPr/>
    </dgm:pt>
    <dgm:pt modelId="{0F46F3C5-ADB6-6644-942D-0075DBC456F7}" type="pres">
      <dgm:prSet presAssocID="{B54A8A64-4008-A341-8AC6-BD4265A890A9}" presName="imgShp" presStyleLbl="fgImgPlace1" presStyleIdx="2" presStyleCnt="7"/>
      <dgm:spPr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ln w="12700">
          <a:solidFill>
            <a:schemeClr val="accent1"/>
          </a:solidFill>
        </a:ln>
      </dgm:spPr>
    </dgm:pt>
    <dgm:pt modelId="{9BDE80A3-8337-214D-8913-EF4C42C5CAB5}" type="pres">
      <dgm:prSet presAssocID="{B54A8A64-4008-A341-8AC6-BD4265A890A9}" presName="txShp" presStyleLbl="node1" presStyleIdx="2" presStyleCnt="7">
        <dgm:presLayoutVars>
          <dgm:bulletEnabled val="1"/>
        </dgm:presLayoutVars>
      </dgm:prSet>
      <dgm:spPr/>
    </dgm:pt>
    <dgm:pt modelId="{BF39380B-A3D9-C349-9F4E-7D68D5703541}" type="pres">
      <dgm:prSet presAssocID="{81181754-071F-1443-B21E-68BDB99E128C}" presName="spacing" presStyleCnt="0"/>
      <dgm:spPr/>
    </dgm:pt>
    <dgm:pt modelId="{7C1EF95A-1C0A-9741-B741-44B495A17C46}" type="pres">
      <dgm:prSet presAssocID="{5153CC94-28DC-044D-9342-E5D9BA3CBB27}" presName="composite" presStyleCnt="0"/>
      <dgm:spPr/>
    </dgm:pt>
    <dgm:pt modelId="{1C543B2C-DA2E-F949-AE5E-11F0832A3A07}" type="pres">
      <dgm:prSet presAssocID="{5153CC94-28DC-044D-9342-E5D9BA3CBB27}" presName="imgShp" presStyleLbl="fgImgPlace1" presStyleIdx="3" presStyleCnt="7" custLinFactNeighborX="-22615" custLinFactNeighborY="8991"/>
      <dgm:spPr>
        <a:noFill/>
      </dgm:spPr>
    </dgm:pt>
    <dgm:pt modelId="{63943358-3605-604D-80B1-B344842F4B45}" type="pres">
      <dgm:prSet presAssocID="{5153CC94-28DC-044D-9342-E5D9BA3CBB27}" presName="txShp" presStyleLbl="node1" presStyleIdx="3" presStyleCnt="7">
        <dgm:presLayoutVars>
          <dgm:bulletEnabled val="1"/>
        </dgm:presLayoutVars>
      </dgm:prSet>
      <dgm:spPr/>
    </dgm:pt>
    <dgm:pt modelId="{45DFE4A0-45A6-8A42-80F7-5B6835692CB5}" type="pres">
      <dgm:prSet presAssocID="{F97A3AD9-14E2-C64B-801D-7144250B937F}" presName="spacing" presStyleCnt="0"/>
      <dgm:spPr/>
    </dgm:pt>
    <dgm:pt modelId="{930F90FD-1651-A94D-97A2-0D91227007BA}" type="pres">
      <dgm:prSet presAssocID="{BE10E2BB-BC3E-6249-873A-E5B3BCA44FD1}" presName="composite" presStyleCnt="0"/>
      <dgm:spPr/>
    </dgm:pt>
    <dgm:pt modelId="{FE478B4A-EFC0-5845-B3EE-F4406B0DE77A}" type="pres">
      <dgm:prSet presAssocID="{BE10E2BB-BC3E-6249-873A-E5B3BCA44FD1}" presName="imgShp" presStyleLbl="fgImgPlace1" presStyleIdx="4" presStyleCnt="7"/>
      <dgm:spPr>
        <a:blipFill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>
          <a:solidFill>
            <a:schemeClr val="accent1"/>
          </a:solidFill>
        </a:ln>
      </dgm:spPr>
    </dgm:pt>
    <dgm:pt modelId="{81034AFA-9571-9045-9329-F88EC0299935}" type="pres">
      <dgm:prSet presAssocID="{BE10E2BB-BC3E-6249-873A-E5B3BCA44FD1}" presName="txShp" presStyleLbl="node1" presStyleIdx="4" presStyleCnt="7">
        <dgm:presLayoutVars>
          <dgm:bulletEnabled val="1"/>
        </dgm:presLayoutVars>
      </dgm:prSet>
      <dgm:spPr/>
    </dgm:pt>
    <dgm:pt modelId="{DA7E0C7D-03DB-6941-8862-0B253C6CA19A}" type="pres">
      <dgm:prSet presAssocID="{4556B3AB-A1C8-1541-8AE0-602AAF046844}" presName="spacing" presStyleCnt="0"/>
      <dgm:spPr/>
    </dgm:pt>
    <dgm:pt modelId="{D8216B8F-6D63-BC4F-BFF7-D55E5ADDD5EE}" type="pres">
      <dgm:prSet presAssocID="{D729F269-39A2-AC4C-98A3-0146DCAD56C7}" presName="composite" presStyleCnt="0"/>
      <dgm:spPr/>
    </dgm:pt>
    <dgm:pt modelId="{96626151-2BD9-A244-921D-3BBC47B107F3}" type="pres">
      <dgm:prSet presAssocID="{D729F269-39A2-AC4C-98A3-0146DCAD56C7}" presName="imgShp" presStyleLbl="fgImgPlace1" presStyleIdx="5" presStyleCnt="7" custScaleY="93846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>
          <a:solidFill>
            <a:schemeClr val="accent1"/>
          </a:solidFill>
        </a:ln>
      </dgm:spPr>
    </dgm:pt>
    <dgm:pt modelId="{C8D2881E-66AA-5E4B-928B-6A8FC39C8914}" type="pres">
      <dgm:prSet presAssocID="{D729F269-39A2-AC4C-98A3-0146DCAD56C7}" presName="txShp" presStyleLbl="node1" presStyleIdx="5" presStyleCnt="7">
        <dgm:presLayoutVars>
          <dgm:bulletEnabled val="1"/>
        </dgm:presLayoutVars>
      </dgm:prSet>
      <dgm:spPr/>
    </dgm:pt>
    <dgm:pt modelId="{DF0CFBF2-63F9-854D-B0CA-59325CE55359}" type="pres">
      <dgm:prSet presAssocID="{FB85075C-9B07-B74D-A462-25F38B1F60F2}" presName="spacing" presStyleCnt="0"/>
      <dgm:spPr/>
    </dgm:pt>
    <dgm:pt modelId="{98E09A0D-8520-F44F-8591-6A92EFAE6032}" type="pres">
      <dgm:prSet presAssocID="{DABAAB4C-E4F0-1041-AB76-D8EFA889EB84}" presName="composite" presStyleCnt="0"/>
      <dgm:spPr/>
    </dgm:pt>
    <dgm:pt modelId="{081C7E2C-BD9B-C94F-926F-ACDB8D59D4B0}" type="pres">
      <dgm:prSet presAssocID="{DABAAB4C-E4F0-1041-AB76-D8EFA889EB84}" presName="imgShp" presStyleLbl="fgImgPlace1" presStyleIdx="6" presStyleCnt="7"/>
      <dgm:spPr>
        <a:blipFill>
          <a:blip xmlns:r="http://schemas.openxmlformats.org/officeDocument/2006/relationships"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>
          <a:solidFill>
            <a:schemeClr val="accent1"/>
          </a:solidFill>
        </a:ln>
      </dgm:spPr>
    </dgm:pt>
    <dgm:pt modelId="{F2EE33F8-284A-914D-919A-B3F1BE74724C}" type="pres">
      <dgm:prSet presAssocID="{DABAAB4C-E4F0-1041-AB76-D8EFA889EB84}" presName="txShp" presStyleLbl="node1" presStyleIdx="6" presStyleCnt="7">
        <dgm:presLayoutVars>
          <dgm:bulletEnabled val="1"/>
        </dgm:presLayoutVars>
      </dgm:prSet>
      <dgm:spPr/>
    </dgm:pt>
  </dgm:ptLst>
  <dgm:cxnLst>
    <dgm:cxn modelId="{DB327107-E4AF-044A-B5AE-E43B45A19FE6}" srcId="{32E1B2CD-7ADB-DC4C-8273-91A971DA5A34}" destId="{DABAAB4C-E4F0-1041-AB76-D8EFA889EB84}" srcOrd="6" destOrd="0" parTransId="{D7E5E26B-8EFA-1B42-9317-399F36F7B82B}" sibTransId="{EAFD5E24-5EB4-5447-AA95-CADE2978E255}"/>
    <dgm:cxn modelId="{4114F01E-27D5-0248-8B6D-80B41F51204E}" type="presOf" srcId="{DABAAB4C-E4F0-1041-AB76-D8EFA889EB84}" destId="{F2EE33F8-284A-914D-919A-B3F1BE74724C}" srcOrd="0" destOrd="0" presId="urn:microsoft.com/office/officeart/2005/8/layout/vList3"/>
    <dgm:cxn modelId="{A6619635-4869-4448-A3B3-889800D5E43C}" srcId="{32E1B2CD-7ADB-DC4C-8273-91A971DA5A34}" destId="{B54A8A64-4008-A341-8AC6-BD4265A890A9}" srcOrd="2" destOrd="0" parTransId="{D27DFB53-DE01-E143-BE99-47A14154A7F2}" sibTransId="{81181754-071F-1443-B21E-68BDB99E128C}"/>
    <dgm:cxn modelId="{145DB442-7783-A543-9EC8-B55B9D29FECC}" type="presOf" srcId="{BE10E2BB-BC3E-6249-873A-E5B3BCA44FD1}" destId="{81034AFA-9571-9045-9329-F88EC0299935}" srcOrd="0" destOrd="0" presId="urn:microsoft.com/office/officeart/2005/8/layout/vList3"/>
    <dgm:cxn modelId="{12D22363-CB3E-6D45-A38B-B50AE37B5540}" type="presOf" srcId="{D729F269-39A2-AC4C-98A3-0146DCAD56C7}" destId="{C8D2881E-66AA-5E4B-928B-6A8FC39C8914}" srcOrd="0" destOrd="0" presId="urn:microsoft.com/office/officeart/2005/8/layout/vList3"/>
    <dgm:cxn modelId="{87E92769-231E-7D48-B39F-09D927007537}" srcId="{32E1B2CD-7ADB-DC4C-8273-91A971DA5A34}" destId="{5153CC94-28DC-044D-9342-E5D9BA3CBB27}" srcOrd="3" destOrd="0" parTransId="{C8AC8EC4-FCA2-634F-BB54-09EC5726A262}" sibTransId="{F97A3AD9-14E2-C64B-801D-7144250B937F}"/>
    <dgm:cxn modelId="{FA5D8BA9-9313-2444-9DC0-A4CFCDD9D39C}" type="presOf" srcId="{32E1B2CD-7ADB-DC4C-8273-91A971DA5A34}" destId="{6AC55B06-9C14-C449-A915-5403D17489BC}" srcOrd="0" destOrd="0" presId="urn:microsoft.com/office/officeart/2005/8/layout/vList3"/>
    <dgm:cxn modelId="{2F1468B0-6C56-514D-82AA-816D78CD46A6}" type="presOf" srcId="{5153CC94-28DC-044D-9342-E5D9BA3CBB27}" destId="{63943358-3605-604D-80B1-B344842F4B45}" srcOrd="0" destOrd="0" presId="urn:microsoft.com/office/officeart/2005/8/layout/vList3"/>
    <dgm:cxn modelId="{3514C3B5-B2AC-0741-BF76-DA48991F6A32}" type="presOf" srcId="{B54A8A64-4008-A341-8AC6-BD4265A890A9}" destId="{9BDE80A3-8337-214D-8913-EF4C42C5CAB5}" srcOrd="0" destOrd="0" presId="urn:microsoft.com/office/officeart/2005/8/layout/vList3"/>
    <dgm:cxn modelId="{52EBE5BE-6E50-4647-AEF5-FC9DEEC4EA20}" srcId="{32E1B2CD-7ADB-DC4C-8273-91A971DA5A34}" destId="{BE10E2BB-BC3E-6249-873A-E5B3BCA44FD1}" srcOrd="4" destOrd="0" parTransId="{0CB5CDC2-1207-2D46-87CA-E0C5A2EFD15A}" sibTransId="{4556B3AB-A1C8-1541-8AE0-602AAF046844}"/>
    <dgm:cxn modelId="{DDAC45CB-5F63-AF44-B63C-3685C0CC19F6}" srcId="{32E1B2CD-7ADB-DC4C-8273-91A971DA5A34}" destId="{ADB13DB0-FF55-8B4D-B223-6F1D6A0C6E50}" srcOrd="1" destOrd="0" parTransId="{2A085613-8350-DE47-BA98-44CDA853F6A2}" sibTransId="{5D9A25E0-DB34-1C4A-8837-113E2C8409EF}"/>
    <dgm:cxn modelId="{466184CE-BFF2-FE48-8538-DF1F333CDEB9}" type="presOf" srcId="{ADB13DB0-FF55-8B4D-B223-6F1D6A0C6E50}" destId="{F54101FE-0759-1B48-B920-F895B3E934F5}" srcOrd="0" destOrd="0" presId="urn:microsoft.com/office/officeart/2005/8/layout/vList3"/>
    <dgm:cxn modelId="{814F67F1-0520-2C41-9093-DDAC4EEF8E8B}" type="presOf" srcId="{DF7C001F-6505-8E4F-853C-BAE921A080CA}" destId="{964B4724-A97A-084B-9F38-3834606D079B}" srcOrd="0" destOrd="0" presId="urn:microsoft.com/office/officeart/2005/8/layout/vList3"/>
    <dgm:cxn modelId="{5AC3E8F6-78C0-F043-8446-7D87DE9D9479}" srcId="{32E1B2CD-7ADB-DC4C-8273-91A971DA5A34}" destId="{D729F269-39A2-AC4C-98A3-0146DCAD56C7}" srcOrd="5" destOrd="0" parTransId="{8DAB877E-42C3-6E41-BEFD-D47CBE814B27}" sibTransId="{FB85075C-9B07-B74D-A462-25F38B1F60F2}"/>
    <dgm:cxn modelId="{91BC09FE-4CE0-1247-90D6-53015694C2BD}" srcId="{32E1B2CD-7ADB-DC4C-8273-91A971DA5A34}" destId="{DF7C001F-6505-8E4F-853C-BAE921A080CA}" srcOrd="0" destOrd="0" parTransId="{9A49BAEC-62FC-BE4C-93A7-3D839F1DA137}" sibTransId="{C068A59A-CD50-954D-BB55-B0E6AB2BD499}"/>
    <dgm:cxn modelId="{D7C84140-3B31-A940-B4AC-48A944141A56}" type="presParOf" srcId="{6AC55B06-9C14-C449-A915-5403D17489BC}" destId="{C54F630B-1FC2-614D-A53E-F7F044791F6D}" srcOrd="0" destOrd="0" presId="urn:microsoft.com/office/officeart/2005/8/layout/vList3"/>
    <dgm:cxn modelId="{8EAC31E9-D955-1F4D-BBA2-0CBA36D9C396}" type="presParOf" srcId="{C54F630B-1FC2-614D-A53E-F7F044791F6D}" destId="{B3A78BD5-98F0-544F-8329-6E35FD277120}" srcOrd="0" destOrd="0" presId="urn:microsoft.com/office/officeart/2005/8/layout/vList3"/>
    <dgm:cxn modelId="{D6A7E503-3FE8-2D4F-BBC5-48BD4F62476E}" type="presParOf" srcId="{C54F630B-1FC2-614D-A53E-F7F044791F6D}" destId="{964B4724-A97A-084B-9F38-3834606D079B}" srcOrd="1" destOrd="0" presId="urn:microsoft.com/office/officeart/2005/8/layout/vList3"/>
    <dgm:cxn modelId="{8D3BF975-8C3A-5645-BDAA-E05865328B3E}" type="presParOf" srcId="{6AC55B06-9C14-C449-A915-5403D17489BC}" destId="{F4DF4B92-D208-A24E-BFBE-926D5EF3D07E}" srcOrd="1" destOrd="0" presId="urn:microsoft.com/office/officeart/2005/8/layout/vList3"/>
    <dgm:cxn modelId="{B1CD2C67-9E01-1246-A718-7324B04B4D15}" type="presParOf" srcId="{6AC55B06-9C14-C449-A915-5403D17489BC}" destId="{7E36708A-D6A9-4042-8F1D-A1A783C46046}" srcOrd="2" destOrd="0" presId="urn:microsoft.com/office/officeart/2005/8/layout/vList3"/>
    <dgm:cxn modelId="{87FC6E23-CBDF-984E-916D-C5AC506A1375}" type="presParOf" srcId="{7E36708A-D6A9-4042-8F1D-A1A783C46046}" destId="{75852313-74AC-4D4C-AA0E-B677BA5B6EAF}" srcOrd="0" destOrd="0" presId="urn:microsoft.com/office/officeart/2005/8/layout/vList3"/>
    <dgm:cxn modelId="{18B970D0-08AE-5A43-8B42-BE558688CFEE}" type="presParOf" srcId="{7E36708A-D6A9-4042-8F1D-A1A783C46046}" destId="{F54101FE-0759-1B48-B920-F895B3E934F5}" srcOrd="1" destOrd="0" presId="urn:microsoft.com/office/officeart/2005/8/layout/vList3"/>
    <dgm:cxn modelId="{0B601212-6A22-A145-91A6-F9BB657E370B}" type="presParOf" srcId="{6AC55B06-9C14-C449-A915-5403D17489BC}" destId="{160B7CD4-6284-BF44-B885-AF923CBDBBDA}" srcOrd="3" destOrd="0" presId="urn:microsoft.com/office/officeart/2005/8/layout/vList3"/>
    <dgm:cxn modelId="{4145DB7A-4CB0-1A4F-B4D8-8036B9776232}" type="presParOf" srcId="{6AC55B06-9C14-C449-A915-5403D17489BC}" destId="{42795856-C8A1-A442-A2E2-0BB971B37CE9}" srcOrd="4" destOrd="0" presId="urn:microsoft.com/office/officeart/2005/8/layout/vList3"/>
    <dgm:cxn modelId="{64D6C6D5-B826-1E4F-9609-649521C175E9}" type="presParOf" srcId="{42795856-C8A1-A442-A2E2-0BB971B37CE9}" destId="{0F46F3C5-ADB6-6644-942D-0075DBC456F7}" srcOrd="0" destOrd="0" presId="urn:microsoft.com/office/officeart/2005/8/layout/vList3"/>
    <dgm:cxn modelId="{59E0DADB-3AF0-A44A-9EED-1127DD1476B1}" type="presParOf" srcId="{42795856-C8A1-A442-A2E2-0BB971B37CE9}" destId="{9BDE80A3-8337-214D-8913-EF4C42C5CAB5}" srcOrd="1" destOrd="0" presId="urn:microsoft.com/office/officeart/2005/8/layout/vList3"/>
    <dgm:cxn modelId="{0556DC31-A8D9-D448-BAA3-A7AF372BF8C8}" type="presParOf" srcId="{6AC55B06-9C14-C449-A915-5403D17489BC}" destId="{BF39380B-A3D9-C349-9F4E-7D68D5703541}" srcOrd="5" destOrd="0" presId="urn:microsoft.com/office/officeart/2005/8/layout/vList3"/>
    <dgm:cxn modelId="{186EF02F-3D79-844D-B7F7-5CA8083118AA}" type="presParOf" srcId="{6AC55B06-9C14-C449-A915-5403D17489BC}" destId="{7C1EF95A-1C0A-9741-B741-44B495A17C46}" srcOrd="6" destOrd="0" presId="urn:microsoft.com/office/officeart/2005/8/layout/vList3"/>
    <dgm:cxn modelId="{28BCA114-141A-484B-A8DF-859169BC16CF}" type="presParOf" srcId="{7C1EF95A-1C0A-9741-B741-44B495A17C46}" destId="{1C543B2C-DA2E-F949-AE5E-11F0832A3A07}" srcOrd="0" destOrd="0" presId="urn:microsoft.com/office/officeart/2005/8/layout/vList3"/>
    <dgm:cxn modelId="{D4832B45-BF5A-A049-8DF0-9F75294DB1ED}" type="presParOf" srcId="{7C1EF95A-1C0A-9741-B741-44B495A17C46}" destId="{63943358-3605-604D-80B1-B344842F4B45}" srcOrd="1" destOrd="0" presId="urn:microsoft.com/office/officeart/2005/8/layout/vList3"/>
    <dgm:cxn modelId="{1F760908-6AFC-0945-837D-4D0481A3CCE2}" type="presParOf" srcId="{6AC55B06-9C14-C449-A915-5403D17489BC}" destId="{45DFE4A0-45A6-8A42-80F7-5B6835692CB5}" srcOrd="7" destOrd="0" presId="urn:microsoft.com/office/officeart/2005/8/layout/vList3"/>
    <dgm:cxn modelId="{6FF4717D-99B1-D847-87AD-5778CBD7FA5B}" type="presParOf" srcId="{6AC55B06-9C14-C449-A915-5403D17489BC}" destId="{930F90FD-1651-A94D-97A2-0D91227007BA}" srcOrd="8" destOrd="0" presId="urn:microsoft.com/office/officeart/2005/8/layout/vList3"/>
    <dgm:cxn modelId="{0779C262-DD8D-234E-8793-E8693E86FDD8}" type="presParOf" srcId="{930F90FD-1651-A94D-97A2-0D91227007BA}" destId="{FE478B4A-EFC0-5845-B3EE-F4406B0DE77A}" srcOrd="0" destOrd="0" presId="urn:microsoft.com/office/officeart/2005/8/layout/vList3"/>
    <dgm:cxn modelId="{63D3285B-C1FA-1346-84F3-9B2B29C9B647}" type="presParOf" srcId="{930F90FD-1651-A94D-97A2-0D91227007BA}" destId="{81034AFA-9571-9045-9329-F88EC0299935}" srcOrd="1" destOrd="0" presId="urn:microsoft.com/office/officeart/2005/8/layout/vList3"/>
    <dgm:cxn modelId="{A80EFD6F-950E-DE45-8E24-AE8AA87B076C}" type="presParOf" srcId="{6AC55B06-9C14-C449-A915-5403D17489BC}" destId="{DA7E0C7D-03DB-6941-8862-0B253C6CA19A}" srcOrd="9" destOrd="0" presId="urn:microsoft.com/office/officeart/2005/8/layout/vList3"/>
    <dgm:cxn modelId="{7CEFCD43-356B-3942-BA50-889372A2C1AB}" type="presParOf" srcId="{6AC55B06-9C14-C449-A915-5403D17489BC}" destId="{D8216B8F-6D63-BC4F-BFF7-D55E5ADDD5EE}" srcOrd="10" destOrd="0" presId="urn:microsoft.com/office/officeart/2005/8/layout/vList3"/>
    <dgm:cxn modelId="{7DC9D9AA-C730-594E-A217-DE3E94D889BB}" type="presParOf" srcId="{D8216B8F-6D63-BC4F-BFF7-D55E5ADDD5EE}" destId="{96626151-2BD9-A244-921D-3BBC47B107F3}" srcOrd="0" destOrd="0" presId="urn:microsoft.com/office/officeart/2005/8/layout/vList3"/>
    <dgm:cxn modelId="{B98FF7A8-C7B9-C84B-820A-DBF60A430284}" type="presParOf" srcId="{D8216B8F-6D63-BC4F-BFF7-D55E5ADDD5EE}" destId="{C8D2881E-66AA-5E4B-928B-6A8FC39C8914}" srcOrd="1" destOrd="0" presId="urn:microsoft.com/office/officeart/2005/8/layout/vList3"/>
    <dgm:cxn modelId="{99A9DCA4-71B9-3B48-BCC7-1087ABF8A5DE}" type="presParOf" srcId="{6AC55B06-9C14-C449-A915-5403D17489BC}" destId="{DF0CFBF2-63F9-854D-B0CA-59325CE55359}" srcOrd="11" destOrd="0" presId="urn:microsoft.com/office/officeart/2005/8/layout/vList3"/>
    <dgm:cxn modelId="{F062FEAB-4BDE-0443-A950-8468C53DC5E0}" type="presParOf" srcId="{6AC55B06-9C14-C449-A915-5403D17489BC}" destId="{98E09A0D-8520-F44F-8591-6A92EFAE6032}" srcOrd="12" destOrd="0" presId="urn:microsoft.com/office/officeart/2005/8/layout/vList3"/>
    <dgm:cxn modelId="{9D5548D6-731E-F844-A25D-04552C51ABCA}" type="presParOf" srcId="{98E09A0D-8520-F44F-8591-6A92EFAE6032}" destId="{081C7E2C-BD9B-C94F-926F-ACDB8D59D4B0}" srcOrd="0" destOrd="0" presId="urn:microsoft.com/office/officeart/2005/8/layout/vList3"/>
    <dgm:cxn modelId="{8D9C4B54-FEA6-C743-BC2F-5CD90D953138}" type="presParOf" srcId="{98E09A0D-8520-F44F-8591-6A92EFAE6032}" destId="{F2EE33F8-284A-914D-919A-B3F1BE74724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B550A3-E24B-4A4D-A2C2-F187B760637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BD4410-0932-D14A-90EB-BB6E5DAE2C8A}">
      <dgm:prSet phldrT="[Text]" phldr="0"/>
      <dgm:spPr/>
      <dgm:t>
        <a:bodyPr/>
        <a:lstStyle/>
        <a:p>
          <a:r>
            <a:rPr lang="en-US"/>
            <a:t>Clinical / Informatics Expert</a:t>
          </a:r>
        </a:p>
      </dgm:t>
    </dgm:pt>
    <dgm:pt modelId="{A9AB6176-5880-8C42-8DBB-3B27BE743574}" type="parTrans" cxnId="{6F3BDD9B-6686-1E49-8B76-29457A8B5B82}">
      <dgm:prSet/>
      <dgm:spPr/>
      <dgm:t>
        <a:bodyPr/>
        <a:lstStyle/>
        <a:p>
          <a:endParaRPr lang="en-US"/>
        </a:p>
      </dgm:t>
    </dgm:pt>
    <dgm:pt modelId="{C0F7B3A6-AA55-8B42-9306-C0E346D86EE5}" type="sibTrans" cxnId="{6F3BDD9B-6686-1E49-8B76-29457A8B5B82}">
      <dgm:prSet/>
      <dgm:spPr/>
      <dgm:t>
        <a:bodyPr/>
        <a:lstStyle/>
        <a:p>
          <a:endParaRPr lang="en-US"/>
        </a:p>
      </dgm:t>
    </dgm:pt>
    <dgm:pt modelId="{14EEF3BD-6645-E74B-AEF9-49901A413F30}">
      <dgm:prSet phldrT="[Text]" phldr="0"/>
      <dgm:spPr/>
      <dgm:t>
        <a:bodyPr/>
        <a:lstStyle/>
        <a:p>
          <a:r>
            <a:rPr lang="en-US"/>
            <a:t>Data Scientist</a:t>
          </a:r>
        </a:p>
      </dgm:t>
    </dgm:pt>
    <dgm:pt modelId="{08DEDCED-DA3E-A347-82F8-789A5A9DF38D}" type="parTrans" cxnId="{9BB4C894-ADBD-0944-83B6-0A67CF38C7A6}">
      <dgm:prSet/>
      <dgm:spPr/>
      <dgm:t>
        <a:bodyPr/>
        <a:lstStyle/>
        <a:p>
          <a:endParaRPr lang="en-US"/>
        </a:p>
      </dgm:t>
    </dgm:pt>
    <dgm:pt modelId="{0AB5F33E-DE9B-2F4D-AD42-7209C33225D4}" type="sibTrans" cxnId="{9BB4C894-ADBD-0944-83B6-0A67CF38C7A6}">
      <dgm:prSet/>
      <dgm:spPr/>
      <dgm:t>
        <a:bodyPr/>
        <a:lstStyle/>
        <a:p>
          <a:endParaRPr lang="en-US"/>
        </a:p>
      </dgm:t>
    </dgm:pt>
    <dgm:pt modelId="{E739F7FE-2198-7D49-8F56-F753B3853C28}" type="pres">
      <dgm:prSet presAssocID="{D5B550A3-E24B-4A4D-A2C2-F187B7606372}" presName="cycle" presStyleCnt="0">
        <dgm:presLayoutVars>
          <dgm:dir/>
          <dgm:resizeHandles val="exact"/>
        </dgm:presLayoutVars>
      </dgm:prSet>
      <dgm:spPr/>
    </dgm:pt>
    <dgm:pt modelId="{447AC6E3-49DA-3F44-8635-9F61EF44251A}" type="pres">
      <dgm:prSet presAssocID="{6CBD4410-0932-D14A-90EB-BB6E5DAE2C8A}" presName="dummy" presStyleCnt="0"/>
      <dgm:spPr/>
    </dgm:pt>
    <dgm:pt modelId="{72947D84-064B-1747-A92F-CE429E64D0AF}" type="pres">
      <dgm:prSet presAssocID="{6CBD4410-0932-D14A-90EB-BB6E5DAE2C8A}" presName="node" presStyleLbl="revTx" presStyleIdx="0" presStyleCnt="2">
        <dgm:presLayoutVars>
          <dgm:bulletEnabled val="1"/>
        </dgm:presLayoutVars>
      </dgm:prSet>
      <dgm:spPr/>
    </dgm:pt>
    <dgm:pt modelId="{6FFB30D3-9025-BA43-A745-8949F6F691CF}" type="pres">
      <dgm:prSet presAssocID="{C0F7B3A6-AA55-8B42-9306-C0E346D86EE5}" presName="sibTrans" presStyleLbl="node1" presStyleIdx="0" presStyleCnt="2"/>
      <dgm:spPr/>
    </dgm:pt>
    <dgm:pt modelId="{D1B56D47-35DE-BB4D-855B-F2E4185C4455}" type="pres">
      <dgm:prSet presAssocID="{14EEF3BD-6645-E74B-AEF9-49901A413F30}" presName="dummy" presStyleCnt="0"/>
      <dgm:spPr/>
    </dgm:pt>
    <dgm:pt modelId="{C1B4CADA-60B4-044D-A4EF-D59338978347}" type="pres">
      <dgm:prSet presAssocID="{14EEF3BD-6645-E74B-AEF9-49901A413F30}" presName="node" presStyleLbl="revTx" presStyleIdx="1" presStyleCnt="2">
        <dgm:presLayoutVars>
          <dgm:bulletEnabled val="1"/>
        </dgm:presLayoutVars>
      </dgm:prSet>
      <dgm:spPr/>
    </dgm:pt>
    <dgm:pt modelId="{5178EC86-4354-074E-9DE8-0A429053D513}" type="pres">
      <dgm:prSet presAssocID="{0AB5F33E-DE9B-2F4D-AD42-7209C33225D4}" presName="sibTrans" presStyleLbl="node1" presStyleIdx="1" presStyleCnt="2"/>
      <dgm:spPr/>
    </dgm:pt>
  </dgm:ptLst>
  <dgm:cxnLst>
    <dgm:cxn modelId="{C231E71B-757B-444C-957F-039EEF6E45A9}" type="presOf" srcId="{0AB5F33E-DE9B-2F4D-AD42-7209C33225D4}" destId="{5178EC86-4354-074E-9DE8-0A429053D513}" srcOrd="0" destOrd="0" presId="urn:microsoft.com/office/officeart/2005/8/layout/cycle1"/>
    <dgm:cxn modelId="{29042244-19FD-5840-84FF-DFEAA5962FFC}" type="presOf" srcId="{D5B550A3-E24B-4A4D-A2C2-F187B7606372}" destId="{E739F7FE-2198-7D49-8F56-F753B3853C28}" srcOrd="0" destOrd="0" presId="urn:microsoft.com/office/officeart/2005/8/layout/cycle1"/>
    <dgm:cxn modelId="{662EEB45-17DB-3544-9149-8FB9F0F23729}" type="presOf" srcId="{14EEF3BD-6645-E74B-AEF9-49901A413F30}" destId="{C1B4CADA-60B4-044D-A4EF-D59338978347}" srcOrd="0" destOrd="0" presId="urn:microsoft.com/office/officeart/2005/8/layout/cycle1"/>
    <dgm:cxn modelId="{FE34E579-D926-7040-BF25-B05DDD0CC161}" type="presOf" srcId="{C0F7B3A6-AA55-8B42-9306-C0E346D86EE5}" destId="{6FFB30D3-9025-BA43-A745-8949F6F691CF}" srcOrd="0" destOrd="0" presId="urn:microsoft.com/office/officeart/2005/8/layout/cycle1"/>
    <dgm:cxn modelId="{9BB4C894-ADBD-0944-83B6-0A67CF38C7A6}" srcId="{D5B550A3-E24B-4A4D-A2C2-F187B7606372}" destId="{14EEF3BD-6645-E74B-AEF9-49901A413F30}" srcOrd="1" destOrd="0" parTransId="{08DEDCED-DA3E-A347-82F8-789A5A9DF38D}" sibTransId="{0AB5F33E-DE9B-2F4D-AD42-7209C33225D4}"/>
    <dgm:cxn modelId="{6F3BDD9B-6686-1E49-8B76-29457A8B5B82}" srcId="{D5B550A3-E24B-4A4D-A2C2-F187B7606372}" destId="{6CBD4410-0932-D14A-90EB-BB6E5DAE2C8A}" srcOrd="0" destOrd="0" parTransId="{A9AB6176-5880-8C42-8DBB-3B27BE743574}" sibTransId="{C0F7B3A6-AA55-8B42-9306-C0E346D86EE5}"/>
    <dgm:cxn modelId="{DEE7BEFB-6C0C-D345-A3AA-C933B821D562}" type="presOf" srcId="{6CBD4410-0932-D14A-90EB-BB6E5DAE2C8A}" destId="{72947D84-064B-1747-A92F-CE429E64D0AF}" srcOrd="0" destOrd="0" presId="urn:microsoft.com/office/officeart/2005/8/layout/cycle1"/>
    <dgm:cxn modelId="{54A056CE-E007-1E4C-B9AE-816DA8E908D4}" type="presParOf" srcId="{E739F7FE-2198-7D49-8F56-F753B3853C28}" destId="{447AC6E3-49DA-3F44-8635-9F61EF44251A}" srcOrd="0" destOrd="0" presId="urn:microsoft.com/office/officeart/2005/8/layout/cycle1"/>
    <dgm:cxn modelId="{75B67E86-A0D3-6648-A82D-27B3629D2E6E}" type="presParOf" srcId="{E739F7FE-2198-7D49-8F56-F753B3853C28}" destId="{72947D84-064B-1747-A92F-CE429E64D0AF}" srcOrd="1" destOrd="0" presId="urn:microsoft.com/office/officeart/2005/8/layout/cycle1"/>
    <dgm:cxn modelId="{E23E1AA7-AB62-6743-A68D-600A813A1258}" type="presParOf" srcId="{E739F7FE-2198-7D49-8F56-F753B3853C28}" destId="{6FFB30D3-9025-BA43-A745-8949F6F691CF}" srcOrd="2" destOrd="0" presId="urn:microsoft.com/office/officeart/2005/8/layout/cycle1"/>
    <dgm:cxn modelId="{CC752E15-17BD-984F-8211-8DFF1E25B4F5}" type="presParOf" srcId="{E739F7FE-2198-7D49-8F56-F753B3853C28}" destId="{D1B56D47-35DE-BB4D-855B-F2E4185C4455}" srcOrd="3" destOrd="0" presId="urn:microsoft.com/office/officeart/2005/8/layout/cycle1"/>
    <dgm:cxn modelId="{691C4BDF-2869-DD4E-B4CB-9A9566FA0153}" type="presParOf" srcId="{E739F7FE-2198-7D49-8F56-F753B3853C28}" destId="{C1B4CADA-60B4-044D-A4EF-D59338978347}" srcOrd="4" destOrd="0" presId="urn:microsoft.com/office/officeart/2005/8/layout/cycle1"/>
    <dgm:cxn modelId="{1A53F1DA-4648-BF48-830A-D1F10D80F58B}" type="presParOf" srcId="{E739F7FE-2198-7D49-8F56-F753B3853C28}" destId="{5178EC86-4354-074E-9DE8-0A429053D513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B4724-A97A-084B-9F38-3834606D079B}">
      <dsp:nvSpPr>
        <dsp:cNvPr id="0" name=""/>
        <dsp:cNvSpPr/>
      </dsp:nvSpPr>
      <dsp:spPr>
        <a:xfrm rot="10800000">
          <a:off x="1063418" y="896"/>
          <a:ext cx="3694303" cy="531595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419" tIns="80010" rIns="149352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Define Subgroups </a:t>
          </a:r>
        </a:p>
      </dsp:txBody>
      <dsp:txXfrm rot="10800000">
        <a:off x="1196317" y="896"/>
        <a:ext cx="3561404" cy="531595"/>
      </dsp:txXfrm>
    </dsp:sp>
    <dsp:sp modelId="{B3A78BD5-98F0-544F-8329-6E35FD277120}">
      <dsp:nvSpPr>
        <dsp:cNvPr id="0" name=""/>
        <dsp:cNvSpPr/>
      </dsp:nvSpPr>
      <dsp:spPr>
        <a:xfrm>
          <a:off x="797620" y="896"/>
          <a:ext cx="531595" cy="531595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101FE-0759-1B48-B920-F895B3E934F5}">
      <dsp:nvSpPr>
        <dsp:cNvPr id="0" name=""/>
        <dsp:cNvSpPr/>
      </dsp:nvSpPr>
      <dsp:spPr>
        <a:xfrm rot="10800000">
          <a:off x="1063418" y="691178"/>
          <a:ext cx="3694303" cy="531595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419" tIns="80010" rIns="149352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Model and Produce Scores</a:t>
          </a:r>
        </a:p>
      </dsp:txBody>
      <dsp:txXfrm rot="10800000">
        <a:off x="1196317" y="691178"/>
        <a:ext cx="3561404" cy="531595"/>
      </dsp:txXfrm>
    </dsp:sp>
    <dsp:sp modelId="{75852313-74AC-4D4C-AA0E-B677BA5B6EAF}">
      <dsp:nvSpPr>
        <dsp:cNvPr id="0" name=""/>
        <dsp:cNvSpPr/>
      </dsp:nvSpPr>
      <dsp:spPr>
        <a:xfrm>
          <a:off x="797620" y="691178"/>
          <a:ext cx="531595" cy="531595"/>
        </a:xfrm>
        <a:prstGeom prst="ellipse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DE80A3-8337-214D-8913-EF4C42C5CAB5}">
      <dsp:nvSpPr>
        <dsp:cNvPr id="0" name=""/>
        <dsp:cNvSpPr/>
      </dsp:nvSpPr>
      <dsp:spPr>
        <a:xfrm rot="10800000">
          <a:off x="1063418" y="1381459"/>
          <a:ext cx="3694303" cy="531595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419" tIns="80010" rIns="149352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Measure Bias</a:t>
          </a:r>
        </a:p>
      </dsp:txBody>
      <dsp:txXfrm rot="10800000">
        <a:off x="1196317" y="1381459"/>
        <a:ext cx="3561404" cy="531595"/>
      </dsp:txXfrm>
    </dsp:sp>
    <dsp:sp modelId="{0F46F3C5-ADB6-6644-942D-0075DBC456F7}">
      <dsp:nvSpPr>
        <dsp:cNvPr id="0" name=""/>
        <dsp:cNvSpPr/>
      </dsp:nvSpPr>
      <dsp:spPr>
        <a:xfrm>
          <a:off x="797620" y="1381459"/>
          <a:ext cx="531595" cy="531595"/>
        </a:xfrm>
        <a:prstGeom prst="ellipse">
          <a:avLst/>
        </a:prstGeom>
        <a:blipFill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943358-3605-604D-80B1-B344842F4B45}">
      <dsp:nvSpPr>
        <dsp:cNvPr id="0" name=""/>
        <dsp:cNvSpPr/>
      </dsp:nvSpPr>
      <dsp:spPr>
        <a:xfrm rot="10800000">
          <a:off x="1063418" y="2071740"/>
          <a:ext cx="3694303" cy="531595"/>
        </a:xfrm>
        <a:prstGeom prst="homePlat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419" tIns="80010" rIns="149352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10800000">
        <a:off x="1196317" y="2071740"/>
        <a:ext cx="3561404" cy="531595"/>
      </dsp:txXfrm>
    </dsp:sp>
    <dsp:sp modelId="{1C543B2C-DA2E-F949-AE5E-11F0832A3A07}">
      <dsp:nvSpPr>
        <dsp:cNvPr id="0" name=""/>
        <dsp:cNvSpPr/>
      </dsp:nvSpPr>
      <dsp:spPr>
        <a:xfrm>
          <a:off x="677400" y="2119536"/>
          <a:ext cx="531595" cy="53159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34AFA-9571-9045-9329-F88EC0299935}">
      <dsp:nvSpPr>
        <dsp:cNvPr id="0" name=""/>
        <dsp:cNvSpPr/>
      </dsp:nvSpPr>
      <dsp:spPr>
        <a:xfrm rot="10800000">
          <a:off x="1063418" y="2762021"/>
          <a:ext cx="3694303" cy="531595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419" tIns="80010" rIns="149352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Understand Root Cause</a:t>
          </a:r>
        </a:p>
      </dsp:txBody>
      <dsp:txXfrm rot="10800000">
        <a:off x="1196317" y="2762021"/>
        <a:ext cx="3561404" cy="531595"/>
      </dsp:txXfrm>
    </dsp:sp>
    <dsp:sp modelId="{FE478B4A-EFC0-5845-B3EE-F4406B0DE77A}">
      <dsp:nvSpPr>
        <dsp:cNvPr id="0" name=""/>
        <dsp:cNvSpPr/>
      </dsp:nvSpPr>
      <dsp:spPr>
        <a:xfrm>
          <a:off x="797620" y="2762021"/>
          <a:ext cx="531595" cy="531595"/>
        </a:xfrm>
        <a:prstGeom prst="ellipse">
          <a:avLst/>
        </a:prstGeom>
        <a:blipFill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2881E-66AA-5E4B-928B-6A8FC39C8914}">
      <dsp:nvSpPr>
        <dsp:cNvPr id="0" name=""/>
        <dsp:cNvSpPr/>
      </dsp:nvSpPr>
      <dsp:spPr>
        <a:xfrm rot="10800000">
          <a:off x="1063418" y="3452302"/>
          <a:ext cx="3694303" cy="531595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419" tIns="80010" rIns="149352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Mitigate The Bias </a:t>
          </a:r>
        </a:p>
      </dsp:txBody>
      <dsp:txXfrm rot="10800000">
        <a:off x="1196317" y="3452302"/>
        <a:ext cx="3561404" cy="531595"/>
      </dsp:txXfrm>
    </dsp:sp>
    <dsp:sp modelId="{96626151-2BD9-A244-921D-3BBC47B107F3}">
      <dsp:nvSpPr>
        <dsp:cNvPr id="0" name=""/>
        <dsp:cNvSpPr/>
      </dsp:nvSpPr>
      <dsp:spPr>
        <a:xfrm>
          <a:off x="797620" y="3468660"/>
          <a:ext cx="531595" cy="498881"/>
        </a:xfrm>
        <a:prstGeom prst="ellipse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EE33F8-284A-914D-919A-B3F1BE74724C}">
      <dsp:nvSpPr>
        <dsp:cNvPr id="0" name=""/>
        <dsp:cNvSpPr/>
      </dsp:nvSpPr>
      <dsp:spPr>
        <a:xfrm rot="10800000">
          <a:off x="1063418" y="4142584"/>
          <a:ext cx="3694303" cy="531595"/>
        </a:xfrm>
        <a:prstGeom prst="homePlate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419" tIns="80010" rIns="149352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Analysis / Simulations </a:t>
          </a:r>
        </a:p>
      </dsp:txBody>
      <dsp:txXfrm rot="10800000">
        <a:off x="1196317" y="4142584"/>
        <a:ext cx="3561404" cy="531595"/>
      </dsp:txXfrm>
    </dsp:sp>
    <dsp:sp modelId="{081C7E2C-BD9B-C94F-926F-ACDB8D59D4B0}">
      <dsp:nvSpPr>
        <dsp:cNvPr id="0" name=""/>
        <dsp:cNvSpPr/>
      </dsp:nvSpPr>
      <dsp:spPr>
        <a:xfrm>
          <a:off x="797620" y="4142584"/>
          <a:ext cx="531595" cy="531595"/>
        </a:xfrm>
        <a:prstGeom prst="ellipse">
          <a:avLst/>
        </a:prstGeom>
        <a:blipFill>
          <a:blip xmlns:r="http://schemas.openxmlformats.org/officeDocument/2006/relationships"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947D84-064B-1747-A92F-CE429E64D0AF}">
      <dsp:nvSpPr>
        <dsp:cNvPr id="0" name=""/>
        <dsp:cNvSpPr/>
      </dsp:nvSpPr>
      <dsp:spPr>
        <a:xfrm>
          <a:off x="4024080" y="952299"/>
          <a:ext cx="1803355" cy="1803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Clinical / Informatics Expert</a:t>
          </a:r>
        </a:p>
      </dsp:txBody>
      <dsp:txXfrm>
        <a:off x="4024080" y="952299"/>
        <a:ext cx="1803355" cy="1803355"/>
      </dsp:txXfrm>
    </dsp:sp>
    <dsp:sp modelId="{6FFB30D3-9025-BA43-A745-8949F6F691CF}">
      <dsp:nvSpPr>
        <dsp:cNvPr id="0" name=""/>
        <dsp:cNvSpPr/>
      </dsp:nvSpPr>
      <dsp:spPr>
        <a:xfrm>
          <a:off x="1596595" y="-1083"/>
          <a:ext cx="3710121" cy="3710121"/>
        </a:xfrm>
        <a:prstGeom prst="circularArrow">
          <a:avLst>
            <a:gd name="adj1" fmla="val 9478"/>
            <a:gd name="adj2" fmla="val 684540"/>
            <a:gd name="adj3" fmla="val 7852798"/>
            <a:gd name="adj4" fmla="val 2262662"/>
            <a:gd name="adj5" fmla="val 11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4CADA-60B4-044D-A4EF-D59338978347}">
      <dsp:nvSpPr>
        <dsp:cNvPr id="0" name=""/>
        <dsp:cNvSpPr/>
      </dsp:nvSpPr>
      <dsp:spPr>
        <a:xfrm>
          <a:off x="1075876" y="952299"/>
          <a:ext cx="1803355" cy="1803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Data Scientist</a:t>
          </a:r>
        </a:p>
      </dsp:txBody>
      <dsp:txXfrm>
        <a:off x="1075876" y="952299"/>
        <a:ext cx="1803355" cy="1803355"/>
      </dsp:txXfrm>
    </dsp:sp>
    <dsp:sp modelId="{5178EC86-4354-074E-9DE8-0A429053D513}">
      <dsp:nvSpPr>
        <dsp:cNvPr id="0" name=""/>
        <dsp:cNvSpPr/>
      </dsp:nvSpPr>
      <dsp:spPr>
        <a:xfrm>
          <a:off x="1596595" y="-1083"/>
          <a:ext cx="3710121" cy="3710121"/>
        </a:xfrm>
        <a:prstGeom prst="circularArrow">
          <a:avLst>
            <a:gd name="adj1" fmla="val 9478"/>
            <a:gd name="adj2" fmla="val 684540"/>
            <a:gd name="adj3" fmla="val 18652798"/>
            <a:gd name="adj4" fmla="val 13062662"/>
            <a:gd name="adj5" fmla="val 11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80F23-98B8-7A49-9D53-1C645FA7CEFC}" type="datetimeFigureOut">
              <a:rPr lang="en-US" smtClean="0"/>
              <a:pPr/>
              <a:t>9/3/23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2F590-0362-3D44-8B3D-94B476F759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614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34C7D-D638-674F-A27F-317EC45FAD68}" type="datetimeFigureOut">
              <a:rPr lang="en-US" smtClean="0"/>
              <a:pPr/>
              <a:t>9/3/23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1286C-1FC7-864C-8059-1EF71C2695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479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d41586-019-03228-6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healthitanalytics.com/news/eliminating-racial-bias-in-algorithm-development" TargetMode="External"/><Relationship Id="rId5" Type="http://schemas.openxmlformats.org/officeDocument/2006/relationships/hyperlink" Target="https://www.vox.com/recode/2020/2/18/21121286/algorithms-bias-discrimination-facial-recognition-transparency" TargetMode="External"/><Relationship Id="rId4" Type="http://schemas.openxmlformats.org/officeDocument/2006/relationships/hyperlink" Target="https://www.scientificamerican.com/article/how-nist-tested-facial-recognition-algorithms-for-racial-bias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C6D34-A780-4683-B98E-1890DE16FD4A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8604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1286C-1FC7-864C-8059-1EF71C2695B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92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/>
              <a:t>“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who self-identified as black were generally assigned lower risk scores than equally sick white people. As a result, the black people were less likely to be referred to the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provide more-personalized care.”</a:t>
            </a:r>
          </a:p>
          <a:p>
            <a:pPr lvl="1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researchers found that the algorithm assigned risk scores to patients on the basis of total health-care costs accrued in one year. </a:t>
            </a:r>
          </a:p>
          <a:p>
            <a:pPr lvl="1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 people had to be sicker than white people before being referred for additional help. Only 17.7% of patients that the algorithm assigned to receive extra care were black. The researchers calculate that the proportion would be 46.5% if the algorithm were unbiased.</a:t>
            </a:r>
          </a:p>
          <a:p>
            <a:pPr lvl="1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pPr lvl="1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and his team collaborated with the company to find variables other than healthcare costs that could be used to calculate a person's medical needs, and repeated their analysis after tweaking the algorithm accordingly. They found that making these changes reduced bias by 84%.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From the news</a:t>
            </a:r>
          </a:p>
          <a:p>
            <a:pPr lvl="1"/>
            <a:r>
              <a:rPr lang="en-US">
                <a:hlinkClick r:id="rId3"/>
              </a:rPr>
              <a:t>https://www.nature.com/articles/d41586-019-03228-6</a:t>
            </a:r>
            <a:r>
              <a:rPr lang="en-US"/>
              <a:t>, </a:t>
            </a:r>
          </a:p>
          <a:p>
            <a:pPr lvl="1"/>
            <a:r>
              <a:rPr lang="en-US">
                <a:hlinkClick r:id="rId4"/>
              </a:rPr>
              <a:t>https://www.scientificamerican.com/article/how-nist-tested-facial-recognition-algorithms-for-racial-bias/</a:t>
            </a:r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Additional sources:</a:t>
            </a:r>
          </a:p>
          <a:p>
            <a:pPr lvl="1"/>
            <a:r>
              <a:rPr lang="en-US">
                <a:hlinkClick r:id="rId5"/>
              </a:rPr>
              <a:t>https://www.vox.com/recode/2020/2/18/21121286/algorithms-bias-discrimination-facial-recognition-transparency</a:t>
            </a:r>
            <a:endParaRPr lang="en-US"/>
          </a:p>
          <a:p>
            <a:pPr lvl="1"/>
            <a:r>
              <a:rPr lang="en-US">
                <a:hlinkClick r:id="rId6"/>
              </a:rPr>
              <a:t>https://healthitanalytics.com/news/eliminating-racial-bias-in-algorithm-development</a:t>
            </a:r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E56A2-B3B4-4C63-8D12-AF77B42B5C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51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515B4-24B0-4DD9-895C-DC9E41C5BB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49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I’m not going to talk about all the details – just say it’s a pipeline for processing the data from “raw” data into a prediction and insights like </a:t>
            </a:r>
            <a:r>
              <a:rPr lang="en-US" err="1"/>
              <a:t>explainability</a:t>
            </a:r>
            <a:r>
              <a:rPr lang="en-US"/>
              <a:t>. We have tools to analyze performance and “debug”/validate this output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79A09-5810-4F8E-975F-F714EA6AFF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95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Reverse slides</a:t>
            </a:r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1286C-1FC7-864C-8059-1EF71C2695B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31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E56A2-B3B4-4C63-8D12-AF77B42B5C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47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410" y="3261641"/>
            <a:ext cx="11377380" cy="69762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i="0">
                <a:solidFill>
                  <a:schemeClr val="accent1"/>
                </a:solidFill>
                <a:latin typeface="Heebo Light" pitchFamily="2" charset="-79"/>
                <a:cs typeface="Heebo Light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410" y="3981128"/>
            <a:ext cx="11377380" cy="5334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667" b="0" i="0">
                <a:solidFill>
                  <a:schemeClr val="accent3"/>
                </a:solidFill>
                <a:latin typeface="Heebo Light" pitchFamily="2" charset="-79"/>
                <a:cs typeface="Heebo Light" pitchFamily="2" charset="-79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 descr="top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86161" y="6416698"/>
            <a:ext cx="3982180" cy="235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30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930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EarlySign. Confidential. Do not r</a:t>
            </a:r>
            <a:r>
              <a:rPr lang="en-US" sz="930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3FFABBE-3595-4109-86D5-27A8ECB434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2430" y="5798697"/>
            <a:ext cx="1298361" cy="8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0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BE7E1C85-F8B7-4062-BB3D-099FADFB6A2B}"/>
              </a:ext>
            </a:extLst>
          </p:cNvPr>
          <p:cNvSpPr/>
          <p:nvPr userDrawn="1"/>
        </p:nvSpPr>
        <p:spPr>
          <a:xfrm>
            <a:off x="1434909" y="1539929"/>
            <a:ext cx="3415623" cy="341562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9291" y="2826561"/>
            <a:ext cx="6446599" cy="697627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>
              <a:defRPr sz="3600" b="0" i="0">
                <a:solidFill>
                  <a:schemeClr val="accent1"/>
                </a:solidFill>
                <a:latin typeface="Heebo Light" pitchFamily="2" charset="-79"/>
                <a:cs typeface="Heebo Light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9291" y="3618411"/>
            <a:ext cx="6446599" cy="5334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667" b="0" i="0">
                <a:solidFill>
                  <a:schemeClr val="accent3"/>
                </a:solidFill>
                <a:latin typeface="Heebo Light" pitchFamily="2" charset="-79"/>
                <a:cs typeface="Heebo Light" pitchFamily="2" charset="-79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1043BC-9043-4280-89E3-75D8A262D907}"/>
              </a:ext>
            </a:extLst>
          </p:cNvPr>
          <p:cNvSpPr/>
          <p:nvPr userDrawn="1"/>
        </p:nvSpPr>
        <p:spPr>
          <a:xfrm>
            <a:off x="386161" y="6416698"/>
            <a:ext cx="3982180" cy="235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30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930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EarlySign. Confidential. Do not r</a:t>
            </a:r>
            <a:r>
              <a:rPr lang="en-US" sz="930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F9F067E-025E-4CEF-9E78-833B75E52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430" y="5798697"/>
            <a:ext cx="1298361" cy="8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80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779E1-17F7-4958-86A2-3D040E19F4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683" b="25481"/>
          <a:stretch/>
        </p:blipFill>
        <p:spPr>
          <a:xfrm>
            <a:off x="-25496" y="4568004"/>
            <a:ext cx="12217495" cy="2300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8227" y="2680093"/>
            <a:ext cx="10670051" cy="697627"/>
          </a:xfrm>
          <a:prstGeom prst="rect">
            <a:avLst/>
          </a:prstGeom>
        </p:spPr>
        <p:txBody>
          <a:bodyPr wrap="square">
            <a:noAutofit/>
          </a:bodyPr>
          <a:lstStyle>
            <a:lvl1pPr algn="ctr">
              <a:defRPr sz="3600" b="0" i="0">
                <a:solidFill>
                  <a:schemeClr val="accent1"/>
                </a:solidFill>
                <a:latin typeface="Heebo Light" pitchFamily="2" charset="-79"/>
                <a:cs typeface="Heebo Light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8227" y="3399580"/>
            <a:ext cx="10670051" cy="5334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None/>
              <a:defRPr sz="2667" b="0" i="0">
                <a:solidFill>
                  <a:schemeClr val="accent3"/>
                </a:solidFill>
                <a:latin typeface="Heebo Light" pitchFamily="2" charset="-79"/>
                <a:cs typeface="Heebo Light" pitchFamily="2" charset="-79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1043BC-9043-4280-89E3-75D8A262D907}"/>
              </a:ext>
            </a:extLst>
          </p:cNvPr>
          <p:cNvSpPr/>
          <p:nvPr userDrawn="1"/>
        </p:nvSpPr>
        <p:spPr>
          <a:xfrm>
            <a:off x="386161" y="6416698"/>
            <a:ext cx="3982180" cy="235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30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930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</a:t>
            </a:r>
            <a:r>
              <a:rPr lang="en-US" sz="930" b="0" i="0" baseline="0" err="1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EarlySign</a:t>
            </a:r>
            <a:r>
              <a:rPr lang="en-US" sz="930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. Confidential. Do not r</a:t>
            </a:r>
            <a:r>
              <a:rPr lang="en-US" sz="930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F9F067E-025E-4CEF-9E78-833B75E522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2430" y="5798697"/>
            <a:ext cx="1298361" cy="8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17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s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2533"/>
            <a:ext cx="2821461" cy="43072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E0CAAD-FEE8-4471-A6DE-2A00CAC1A643}"/>
              </a:ext>
            </a:extLst>
          </p:cNvPr>
          <p:cNvSpPr/>
          <p:nvPr userDrawn="1"/>
        </p:nvSpPr>
        <p:spPr>
          <a:xfrm>
            <a:off x="386161" y="6416698"/>
            <a:ext cx="3982180" cy="235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30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930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EarlySign. Confidential. Do not r</a:t>
            </a:r>
            <a:r>
              <a:rPr lang="en-US" sz="930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86FC380-BF51-4C12-B79D-7922D08DFF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2430" y="5798697"/>
            <a:ext cx="1298361" cy="815999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AB373661-AA43-47DA-B070-FD640BBA26ED}"/>
              </a:ext>
            </a:extLst>
          </p:cNvPr>
          <p:cNvSpPr/>
          <p:nvPr userDrawn="1"/>
        </p:nvSpPr>
        <p:spPr>
          <a:xfrm>
            <a:off x="4388189" y="1721189"/>
            <a:ext cx="3415623" cy="341562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722C592-E6CB-49B3-866D-19D81EC888C4}"/>
              </a:ext>
            </a:extLst>
          </p:cNvPr>
          <p:cNvSpPr txBox="1">
            <a:spLocks/>
          </p:cNvSpPr>
          <p:nvPr userDrawn="1"/>
        </p:nvSpPr>
        <p:spPr>
          <a:xfrm>
            <a:off x="4388189" y="2124817"/>
            <a:ext cx="3415623" cy="26083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3200" b="0" i="0" kern="1200">
                <a:solidFill>
                  <a:schemeClr val="bg1"/>
                </a:solidFill>
                <a:latin typeface="Heebo Light" pitchFamily="2" charset="-79"/>
                <a:ea typeface="+mn-ea"/>
                <a:cs typeface="Heebo Light" pitchFamily="2" charset="-79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Heebo Light" pitchFamily="2" charset="-79"/>
                <a:ea typeface="+mn-ea"/>
                <a:cs typeface="Heebo Light" pitchFamily="2" charset="-79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Heebo Light" pitchFamily="2" charset="-79"/>
                <a:ea typeface="+mn-ea"/>
                <a:cs typeface="Heebo Light" pitchFamily="2" charset="-79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Heebo Light" pitchFamily="2" charset="-79"/>
                <a:ea typeface="+mn-ea"/>
                <a:cs typeface="Heebo Light" pitchFamily="2" charset="-79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Heebo Light" pitchFamily="2" charset="-79"/>
                <a:ea typeface="+mn-ea"/>
                <a:cs typeface="Heebo Light" pitchFamily="2" charset="-79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67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30277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0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9" name="Picture 8" descr="circles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pic>
        <p:nvPicPr>
          <p:cNvPr id="10" name="Picture 9" descr="log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304" y="6012365"/>
            <a:ext cx="984104" cy="62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86161" y="6416698"/>
            <a:ext cx="3982180" cy="235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30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930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EarlySign. Confidential. Do not r</a:t>
            </a:r>
            <a:r>
              <a:rPr lang="en-US" sz="930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726320" y="6370396"/>
            <a:ext cx="73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rtl="0"/>
            <a:fld id="{A3CD2AB8-1784-7B47-AE14-7B84D4633DD6}" type="slidenum">
              <a:rPr lang="en-US" sz="1600">
                <a:solidFill>
                  <a:srgbClr val="808080"/>
                </a:solidFill>
              </a:rPr>
              <a:pPr algn="ctr" defTabSz="609585" rtl="0"/>
              <a:t>‹#›</a:t>
            </a:fld>
            <a:endParaRPr lang="en-US" sz="16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224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0" i="0">
              <a:latin typeface="Heebo Light" pitchFamily="2" charset="-79"/>
              <a:cs typeface="Heebo Light" pitchFamily="2" charset="-79"/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A746B-58AC-406A-B9D9-EBB1A8ACC9AB}"/>
              </a:ext>
            </a:extLst>
          </p:cNvPr>
          <p:cNvSpPr txBox="1"/>
          <p:nvPr userDrawn="1"/>
        </p:nvSpPr>
        <p:spPr>
          <a:xfrm>
            <a:off x="5726320" y="6472005"/>
            <a:ext cx="739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A3CD2AB8-1784-7B47-AE14-7B84D4633DD6}" type="slidenum">
              <a:rPr lang="en-US" sz="1000" b="0" i="0" smtClean="0">
                <a:solidFill>
                  <a:srgbClr val="808080"/>
                </a:solidFill>
                <a:latin typeface="Heebo Light" pitchFamily="2" charset="-79"/>
                <a:cs typeface="Heebo Light" pitchFamily="2" charset="-79"/>
              </a:rPr>
              <a:pPr algn="ctr"/>
              <a:t>‹#›</a:t>
            </a:fld>
            <a:endParaRPr lang="en-US" sz="1000" b="0" i="0">
              <a:solidFill>
                <a:srgbClr val="808080"/>
              </a:solidFill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38A5F5-CA37-4CC2-9774-0A879C125FC1}"/>
              </a:ext>
            </a:extLst>
          </p:cNvPr>
          <p:cNvSpPr/>
          <p:nvPr userDrawn="1"/>
        </p:nvSpPr>
        <p:spPr>
          <a:xfrm>
            <a:off x="386161" y="6487041"/>
            <a:ext cx="39934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</a:t>
            </a:r>
            <a:r>
              <a:rPr lang="en-US" sz="933" b="0" i="0" baseline="0" err="1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EarlySign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. Confidential. Do not r</a:t>
            </a:r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7B54459-8E41-4D60-BCDB-A24460A6F8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4243" y="6069010"/>
            <a:ext cx="984104" cy="61849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EF47E06-0507-449F-826A-16A313D9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61" y="103206"/>
            <a:ext cx="10150644" cy="69762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ebo Light" pitchFamily="2" charset="-79"/>
                <a:cs typeface="Heebo Light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AFEC94-2598-7F2B-5766-B86AD2EE07C6}"/>
              </a:ext>
            </a:extLst>
          </p:cNvPr>
          <p:cNvGrpSpPr/>
          <p:nvPr userDrawn="1"/>
        </p:nvGrpSpPr>
        <p:grpSpPr>
          <a:xfrm>
            <a:off x="499377" y="1453943"/>
            <a:ext cx="11161825" cy="3945689"/>
            <a:chOff x="499378" y="1453943"/>
            <a:chExt cx="9749214" cy="344633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C7B4604-F37C-7B85-80A2-B8E850A0AC9E}"/>
                </a:ext>
              </a:extLst>
            </p:cNvPr>
            <p:cNvSpPr/>
            <p:nvPr/>
          </p:nvSpPr>
          <p:spPr>
            <a:xfrm>
              <a:off x="499378" y="1453943"/>
              <a:ext cx="1341463" cy="626992"/>
            </a:xfrm>
            <a:custGeom>
              <a:avLst/>
              <a:gdLst>
                <a:gd name="connsiteX0" fmla="*/ 1246499 w 1341463"/>
                <a:gd name="connsiteY0" fmla="*/ 0 h 626992"/>
                <a:gd name="connsiteX1" fmla="*/ 1341464 w 1341463"/>
                <a:gd name="connsiteY1" fmla="*/ 0 h 626992"/>
                <a:gd name="connsiteX2" fmla="*/ 1341464 w 1341463"/>
                <a:gd name="connsiteY2" fmla="*/ 626992 h 626992"/>
                <a:gd name="connsiteX3" fmla="*/ 1246499 w 1341463"/>
                <a:gd name="connsiteY3" fmla="*/ 626992 h 626992"/>
                <a:gd name="connsiteX4" fmla="*/ 94965 w 1341463"/>
                <a:gd name="connsiteY4" fmla="*/ 626992 h 626992"/>
                <a:gd name="connsiteX5" fmla="*/ 0 w 1341463"/>
                <a:gd name="connsiteY5" fmla="*/ 626992 h 626992"/>
                <a:gd name="connsiteX6" fmla="*/ 0 w 1341463"/>
                <a:gd name="connsiteY6" fmla="*/ 0 h 626992"/>
                <a:gd name="connsiteX7" fmla="*/ 94965 w 1341463"/>
                <a:gd name="connsiteY7" fmla="*/ 0 h 62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1463" h="626992">
                  <a:moveTo>
                    <a:pt x="1246499" y="0"/>
                  </a:moveTo>
                  <a:cubicBezTo>
                    <a:pt x="1298947" y="0"/>
                    <a:pt x="1341464" y="0"/>
                    <a:pt x="1341464" y="0"/>
                  </a:cubicBezTo>
                  <a:lnTo>
                    <a:pt x="1341464" y="626992"/>
                  </a:lnTo>
                  <a:cubicBezTo>
                    <a:pt x="1341464" y="626992"/>
                    <a:pt x="1298947" y="626992"/>
                    <a:pt x="1246499" y="626992"/>
                  </a:cubicBezTo>
                  <a:lnTo>
                    <a:pt x="94965" y="626992"/>
                  </a:lnTo>
                  <a:cubicBezTo>
                    <a:pt x="42517" y="626992"/>
                    <a:pt x="0" y="626992"/>
                    <a:pt x="0" y="626992"/>
                  </a:cubicBezTo>
                  <a:lnTo>
                    <a:pt x="0" y="0"/>
                  </a:lnTo>
                  <a:cubicBezTo>
                    <a:pt x="0" y="0"/>
                    <a:pt x="42517" y="0"/>
                    <a:pt x="94965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3EBFF8-C32F-5158-F882-9477CF3E6EEE}"/>
                </a:ext>
              </a:extLst>
            </p:cNvPr>
            <p:cNvSpPr/>
            <p:nvPr/>
          </p:nvSpPr>
          <p:spPr>
            <a:xfrm>
              <a:off x="2185397" y="1453943"/>
              <a:ext cx="1743780" cy="626992"/>
            </a:xfrm>
            <a:custGeom>
              <a:avLst/>
              <a:gdLst>
                <a:gd name="connsiteX0" fmla="*/ 1648815 w 1743780"/>
                <a:gd name="connsiteY0" fmla="*/ 0 h 626992"/>
                <a:gd name="connsiteX1" fmla="*/ 1743780 w 1743780"/>
                <a:gd name="connsiteY1" fmla="*/ 0 h 626992"/>
                <a:gd name="connsiteX2" fmla="*/ 1743780 w 1743780"/>
                <a:gd name="connsiteY2" fmla="*/ 626992 h 626992"/>
                <a:gd name="connsiteX3" fmla="*/ 1648815 w 1743780"/>
                <a:gd name="connsiteY3" fmla="*/ 626992 h 626992"/>
                <a:gd name="connsiteX4" fmla="*/ 94965 w 1743780"/>
                <a:gd name="connsiteY4" fmla="*/ 626992 h 626992"/>
                <a:gd name="connsiteX5" fmla="*/ 0 w 1743780"/>
                <a:gd name="connsiteY5" fmla="*/ 626992 h 626992"/>
                <a:gd name="connsiteX6" fmla="*/ 0 w 1743780"/>
                <a:gd name="connsiteY6" fmla="*/ 0 h 626992"/>
                <a:gd name="connsiteX7" fmla="*/ 94965 w 1743780"/>
                <a:gd name="connsiteY7" fmla="*/ 0 h 62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3780" h="626992">
                  <a:moveTo>
                    <a:pt x="1648815" y="0"/>
                  </a:moveTo>
                  <a:cubicBezTo>
                    <a:pt x="1701263" y="0"/>
                    <a:pt x="1743780" y="0"/>
                    <a:pt x="1743780" y="0"/>
                  </a:cubicBezTo>
                  <a:lnTo>
                    <a:pt x="1743780" y="626992"/>
                  </a:lnTo>
                  <a:cubicBezTo>
                    <a:pt x="1743780" y="626992"/>
                    <a:pt x="1701263" y="626992"/>
                    <a:pt x="1648815" y="626992"/>
                  </a:cubicBezTo>
                  <a:lnTo>
                    <a:pt x="94965" y="626992"/>
                  </a:lnTo>
                  <a:cubicBezTo>
                    <a:pt x="42517" y="626992"/>
                    <a:pt x="0" y="626992"/>
                    <a:pt x="0" y="626992"/>
                  </a:cubicBezTo>
                  <a:lnTo>
                    <a:pt x="0" y="0"/>
                  </a:lnTo>
                  <a:cubicBezTo>
                    <a:pt x="0" y="0"/>
                    <a:pt x="42517" y="0"/>
                    <a:pt x="94965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905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8F25551-67B5-54BC-668F-4CA3CA929D9A}"/>
                </a:ext>
              </a:extLst>
            </p:cNvPr>
            <p:cNvSpPr/>
            <p:nvPr/>
          </p:nvSpPr>
          <p:spPr>
            <a:xfrm>
              <a:off x="2185397" y="2425378"/>
              <a:ext cx="1743780" cy="2168217"/>
            </a:xfrm>
            <a:custGeom>
              <a:avLst/>
              <a:gdLst>
                <a:gd name="connsiteX0" fmla="*/ 1648815 w 1743780"/>
                <a:gd name="connsiteY0" fmla="*/ 0 h 2168217"/>
                <a:gd name="connsiteX1" fmla="*/ 1743780 w 1743780"/>
                <a:gd name="connsiteY1" fmla="*/ 0 h 2168217"/>
                <a:gd name="connsiteX2" fmla="*/ 1743780 w 1743780"/>
                <a:gd name="connsiteY2" fmla="*/ 2168218 h 2168217"/>
                <a:gd name="connsiteX3" fmla="*/ 1648815 w 1743780"/>
                <a:gd name="connsiteY3" fmla="*/ 2168218 h 2168217"/>
                <a:gd name="connsiteX4" fmla="*/ 94965 w 1743780"/>
                <a:gd name="connsiteY4" fmla="*/ 2168218 h 2168217"/>
                <a:gd name="connsiteX5" fmla="*/ 0 w 1743780"/>
                <a:gd name="connsiteY5" fmla="*/ 2168218 h 2168217"/>
                <a:gd name="connsiteX6" fmla="*/ 0 w 1743780"/>
                <a:gd name="connsiteY6" fmla="*/ 0 h 2168217"/>
                <a:gd name="connsiteX7" fmla="*/ 94965 w 1743780"/>
                <a:gd name="connsiteY7" fmla="*/ 0 h 216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3780" h="2168217">
                  <a:moveTo>
                    <a:pt x="1648815" y="0"/>
                  </a:moveTo>
                  <a:cubicBezTo>
                    <a:pt x="1701263" y="0"/>
                    <a:pt x="1743780" y="0"/>
                    <a:pt x="1743780" y="0"/>
                  </a:cubicBezTo>
                  <a:lnTo>
                    <a:pt x="1743780" y="2168218"/>
                  </a:lnTo>
                  <a:cubicBezTo>
                    <a:pt x="1743780" y="2168218"/>
                    <a:pt x="1701263" y="2168218"/>
                    <a:pt x="1648815" y="2168218"/>
                  </a:cubicBezTo>
                  <a:lnTo>
                    <a:pt x="94965" y="2168218"/>
                  </a:lnTo>
                  <a:cubicBezTo>
                    <a:pt x="42517" y="2168218"/>
                    <a:pt x="0" y="2168218"/>
                    <a:pt x="0" y="2168218"/>
                  </a:cubicBezTo>
                  <a:lnTo>
                    <a:pt x="0" y="0"/>
                  </a:lnTo>
                  <a:cubicBezTo>
                    <a:pt x="0" y="0"/>
                    <a:pt x="42517" y="0"/>
                    <a:pt x="94965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905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2F1E8E9-F565-20DD-CC76-7CC4FDA44C5E}"/>
                </a:ext>
              </a:extLst>
            </p:cNvPr>
            <p:cNvSpPr/>
            <p:nvPr/>
          </p:nvSpPr>
          <p:spPr>
            <a:xfrm>
              <a:off x="499378" y="2425378"/>
              <a:ext cx="1341463" cy="2168217"/>
            </a:xfrm>
            <a:custGeom>
              <a:avLst/>
              <a:gdLst>
                <a:gd name="connsiteX0" fmla="*/ 1246499 w 1341463"/>
                <a:gd name="connsiteY0" fmla="*/ 0 h 2168217"/>
                <a:gd name="connsiteX1" fmla="*/ 1341464 w 1341463"/>
                <a:gd name="connsiteY1" fmla="*/ 0 h 2168217"/>
                <a:gd name="connsiteX2" fmla="*/ 1341464 w 1341463"/>
                <a:gd name="connsiteY2" fmla="*/ 2168218 h 2168217"/>
                <a:gd name="connsiteX3" fmla="*/ 1246499 w 1341463"/>
                <a:gd name="connsiteY3" fmla="*/ 2168218 h 2168217"/>
                <a:gd name="connsiteX4" fmla="*/ 94965 w 1341463"/>
                <a:gd name="connsiteY4" fmla="*/ 2168218 h 2168217"/>
                <a:gd name="connsiteX5" fmla="*/ 0 w 1341463"/>
                <a:gd name="connsiteY5" fmla="*/ 2168218 h 2168217"/>
                <a:gd name="connsiteX6" fmla="*/ 0 w 1341463"/>
                <a:gd name="connsiteY6" fmla="*/ 0 h 2168217"/>
                <a:gd name="connsiteX7" fmla="*/ 94965 w 1341463"/>
                <a:gd name="connsiteY7" fmla="*/ 0 h 216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1463" h="2168217">
                  <a:moveTo>
                    <a:pt x="1246499" y="0"/>
                  </a:moveTo>
                  <a:cubicBezTo>
                    <a:pt x="1298947" y="0"/>
                    <a:pt x="1341464" y="0"/>
                    <a:pt x="1341464" y="0"/>
                  </a:cubicBezTo>
                  <a:lnTo>
                    <a:pt x="1341464" y="2168218"/>
                  </a:lnTo>
                  <a:cubicBezTo>
                    <a:pt x="1341464" y="2168218"/>
                    <a:pt x="1298947" y="2168218"/>
                    <a:pt x="1246499" y="2168218"/>
                  </a:cubicBezTo>
                  <a:lnTo>
                    <a:pt x="94965" y="2168218"/>
                  </a:lnTo>
                  <a:cubicBezTo>
                    <a:pt x="42517" y="2168218"/>
                    <a:pt x="0" y="2168218"/>
                    <a:pt x="0" y="2168218"/>
                  </a:cubicBezTo>
                  <a:lnTo>
                    <a:pt x="0" y="0"/>
                  </a:lnTo>
                  <a:cubicBezTo>
                    <a:pt x="0" y="0"/>
                    <a:pt x="42517" y="0"/>
                    <a:pt x="94965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FD9123B-24AE-A567-A6C4-8D6931131B86}"/>
                </a:ext>
              </a:extLst>
            </p:cNvPr>
            <p:cNvSpPr/>
            <p:nvPr/>
          </p:nvSpPr>
          <p:spPr>
            <a:xfrm>
              <a:off x="7433384" y="2956512"/>
              <a:ext cx="1235326" cy="1106062"/>
            </a:xfrm>
            <a:custGeom>
              <a:avLst/>
              <a:gdLst>
                <a:gd name="connsiteX0" fmla="*/ 1140362 w 1235326"/>
                <a:gd name="connsiteY0" fmla="*/ 0 h 1106062"/>
                <a:gd name="connsiteX1" fmla="*/ 1235327 w 1235326"/>
                <a:gd name="connsiteY1" fmla="*/ 0 h 1106062"/>
                <a:gd name="connsiteX2" fmla="*/ 1235327 w 1235326"/>
                <a:gd name="connsiteY2" fmla="*/ 1106063 h 1106062"/>
                <a:gd name="connsiteX3" fmla="*/ 1140362 w 1235326"/>
                <a:gd name="connsiteY3" fmla="*/ 1106063 h 1106062"/>
                <a:gd name="connsiteX4" fmla="*/ 94965 w 1235326"/>
                <a:gd name="connsiteY4" fmla="*/ 1106063 h 1106062"/>
                <a:gd name="connsiteX5" fmla="*/ 0 w 1235326"/>
                <a:gd name="connsiteY5" fmla="*/ 1106063 h 1106062"/>
                <a:gd name="connsiteX6" fmla="*/ 0 w 1235326"/>
                <a:gd name="connsiteY6" fmla="*/ 0 h 1106062"/>
                <a:gd name="connsiteX7" fmla="*/ 94965 w 1235326"/>
                <a:gd name="connsiteY7" fmla="*/ 0 h 110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5326" h="1106062">
                  <a:moveTo>
                    <a:pt x="1140362" y="0"/>
                  </a:moveTo>
                  <a:cubicBezTo>
                    <a:pt x="1192809" y="0"/>
                    <a:pt x="1235327" y="0"/>
                    <a:pt x="1235327" y="0"/>
                  </a:cubicBezTo>
                  <a:lnTo>
                    <a:pt x="1235327" y="1106063"/>
                  </a:lnTo>
                  <a:cubicBezTo>
                    <a:pt x="1235327" y="1106063"/>
                    <a:pt x="1192809" y="1106063"/>
                    <a:pt x="1140362" y="1106063"/>
                  </a:cubicBezTo>
                  <a:lnTo>
                    <a:pt x="94965" y="1106063"/>
                  </a:lnTo>
                  <a:cubicBezTo>
                    <a:pt x="42518" y="1106063"/>
                    <a:pt x="0" y="1106063"/>
                    <a:pt x="0" y="1106063"/>
                  </a:cubicBezTo>
                  <a:lnTo>
                    <a:pt x="0" y="0"/>
                  </a:lnTo>
                  <a:cubicBezTo>
                    <a:pt x="0" y="0"/>
                    <a:pt x="42518" y="0"/>
                    <a:pt x="9496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5DD8315-7C15-6CD7-A38A-D6062B01AC25}"/>
                </a:ext>
              </a:extLst>
            </p:cNvPr>
            <p:cNvSpPr/>
            <p:nvPr/>
          </p:nvSpPr>
          <p:spPr>
            <a:xfrm>
              <a:off x="5853502" y="2956512"/>
              <a:ext cx="1235326" cy="1106062"/>
            </a:xfrm>
            <a:custGeom>
              <a:avLst/>
              <a:gdLst>
                <a:gd name="connsiteX0" fmla="*/ 1140362 w 1235326"/>
                <a:gd name="connsiteY0" fmla="*/ 0 h 1106062"/>
                <a:gd name="connsiteX1" fmla="*/ 1235327 w 1235326"/>
                <a:gd name="connsiteY1" fmla="*/ 0 h 1106062"/>
                <a:gd name="connsiteX2" fmla="*/ 1235327 w 1235326"/>
                <a:gd name="connsiteY2" fmla="*/ 1106063 h 1106062"/>
                <a:gd name="connsiteX3" fmla="*/ 1140362 w 1235326"/>
                <a:gd name="connsiteY3" fmla="*/ 1106063 h 1106062"/>
                <a:gd name="connsiteX4" fmla="*/ 94965 w 1235326"/>
                <a:gd name="connsiteY4" fmla="*/ 1106063 h 1106062"/>
                <a:gd name="connsiteX5" fmla="*/ 0 w 1235326"/>
                <a:gd name="connsiteY5" fmla="*/ 1106063 h 1106062"/>
                <a:gd name="connsiteX6" fmla="*/ 0 w 1235326"/>
                <a:gd name="connsiteY6" fmla="*/ 0 h 1106062"/>
                <a:gd name="connsiteX7" fmla="*/ 94965 w 1235326"/>
                <a:gd name="connsiteY7" fmla="*/ 0 h 110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5326" h="1106062">
                  <a:moveTo>
                    <a:pt x="1140362" y="0"/>
                  </a:moveTo>
                  <a:cubicBezTo>
                    <a:pt x="1192809" y="0"/>
                    <a:pt x="1235327" y="0"/>
                    <a:pt x="1235327" y="0"/>
                  </a:cubicBezTo>
                  <a:lnTo>
                    <a:pt x="1235327" y="1106063"/>
                  </a:lnTo>
                  <a:cubicBezTo>
                    <a:pt x="1235327" y="1106063"/>
                    <a:pt x="1192809" y="1106063"/>
                    <a:pt x="1140362" y="1106063"/>
                  </a:cubicBezTo>
                  <a:lnTo>
                    <a:pt x="94965" y="1106063"/>
                  </a:lnTo>
                  <a:cubicBezTo>
                    <a:pt x="42517" y="1106063"/>
                    <a:pt x="0" y="1106063"/>
                    <a:pt x="0" y="1106063"/>
                  </a:cubicBezTo>
                  <a:lnTo>
                    <a:pt x="0" y="0"/>
                  </a:lnTo>
                  <a:cubicBezTo>
                    <a:pt x="0" y="0"/>
                    <a:pt x="42517" y="0"/>
                    <a:pt x="9496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4CF2D84-8E1E-33A5-A5FB-509C775E99BD}"/>
                </a:ext>
              </a:extLst>
            </p:cNvPr>
            <p:cNvSpPr/>
            <p:nvPr/>
          </p:nvSpPr>
          <p:spPr>
            <a:xfrm>
              <a:off x="4273621" y="2956512"/>
              <a:ext cx="1235326" cy="1106062"/>
            </a:xfrm>
            <a:custGeom>
              <a:avLst/>
              <a:gdLst>
                <a:gd name="connsiteX0" fmla="*/ 1140362 w 1235326"/>
                <a:gd name="connsiteY0" fmla="*/ 0 h 1106062"/>
                <a:gd name="connsiteX1" fmla="*/ 1235327 w 1235326"/>
                <a:gd name="connsiteY1" fmla="*/ 0 h 1106062"/>
                <a:gd name="connsiteX2" fmla="*/ 1235327 w 1235326"/>
                <a:gd name="connsiteY2" fmla="*/ 1106063 h 1106062"/>
                <a:gd name="connsiteX3" fmla="*/ 1140362 w 1235326"/>
                <a:gd name="connsiteY3" fmla="*/ 1106063 h 1106062"/>
                <a:gd name="connsiteX4" fmla="*/ 94965 w 1235326"/>
                <a:gd name="connsiteY4" fmla="*/ 1106063 h 1106062"/>
                <a:gd name="connsiteX5" fmla="*/ 0 w 1235326"/>
                <a:gd name="connsiteY5" fmla="*/ 1106063 h 1106062"/>
                <a:gd name="connsiteX6" fmla="*/ 0 w 1235326"/>
                <a:gd name="connsiteY6" fmla="*/ 0 h 1106062"/>
                <a:gd name="connsiteX7" fmla="*/ 94965 w 1235326"/>
                <a:gd name="connsiteY7" fmla="*/ 0 h 110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5326" h="1106062">
                  <a:moveTo>
                    <a:pt x="1140362" y="0"/>
                  </a:moveTo>
                  <a:cubicBezTo>
                    <a:pt x="1192810" y="0"/>
                    <a:pt x="1235327" y="0"/>
                    <a:pt x="1235327" y="0"/>
                  </a:cubicBezTo>
                  <a:lnTo>
                    <a:pt x="1235327" y="1106063"/>
                  </a:lnTo>
                  <a:cubicBezTo>
                    <a:pt x="1235327" y="1106063"/>
                    <a:pt x="1192810" y="1106063"/>
                    <a:pt x="1140362" y="1106063"/>
                  </a:cubicBezTo>
                  <a:lnTo>
                    <a:pt x="94965" y="1106063"/>
                  </a:lnTo>
                  <a:cubicBezTo>
                    <a:pt x="42517" y="1106063"/>
                    <a:pt x="0" y="1106063"/>
                    <a:pt x="0" y="1106063"/>
                  </a:cubicBezTo>
                  <a:lnTo>
                    <a:pt x="0" y="0"/>
                  </a:lnTo>
                  <a:cubicBezTo>
                    <a:pt x="0" y="0"/>
                    <a:pt x="42517" y="0"/>
                    <a:pt x="9496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1A9169B-3216-1454-30CD-E629D3D4B24F}"/>
                </a:ext>
              </a:extLst>
            </p:cNvPr>
            <p:cNvSpPr/>
            <p:nvPr/>
          </p:nvSpPr>
          <p:spPr>
            <a:xfrm>
              <a:off x="9013266" y="2956512"/>
              <a:ext cx="1235326" cy="1106062"/>
            </a:xfrm>
            <a:custGeom>
              <a:avLst/>
              <a:gdLst>
                <a:gd name="connsiteX0" fmla="*/ 1140362 w 1235326"/>
                <a:gd name="connsiteY0" fmla="*/ 0 h 1106062"/>
                <a:gd name="connsiteX1" fmla="*/ 1235327 w 1235326"/>
                <a:gd name="connsiteY1" fmla="*/ 0 h 1106062"/>
                <a:gd name="connsiteX2" fmla="*/ 1235327 w 1235326"/>
                <a:gd name="connsiteY2" fmla="*/ 1106063 h 1106062"/>
                <a:gd name="connsiteX3" fmla="*/ 1140362 w 1235326"/>
                <a:gd name="connsiteY3" fmla="*/ 1106063 h 1106062"/>
                <a:gd name="connsiteX4" fmla="*/ 94965 w 1235326"/>
                <a:gd name="connsiteY4" fmla="*/ 1106063 h 1106062"/>
                <a:gd name="connsiteX5" fmla="*/ 0 w 1235326"/>
                <a:gd name="connsiteY5" fmla="*/ 1106063 h 1106062"/>
                <a:gd name="connsiteX6" fmla="*/ 0 w 1235326"/>
                <a:gd name="connsiteY6" fmla="*/ 0 h 1106062"/>
                <a:gd name="connsiteX7" fmla="*/ 94965 w 1235326"/>
                <a:gd name="connsiteY7" fmla="*/ 0 h 110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5326" h="1106062">
                  <a:moveTo>
                    <a:pt x="1140362" y="0"/>
                  </a:moveTo>
                  <a:cubicBezTo>
                    <a:pt x="1192809" y="0"/>
                    <a:pt x="1235327" y="0"/>
                    <a:pt x="1235327" y="0"/>
                  </a:cubicBezTo>
                  <a:lnTo>
                    <a:pt x="1235327" y="1106063"/>
                  </a:lnTo>
                  <a:cubicBezTo>
                    <a:pt x="1235327" y="1106063"/>
                    <a:pt x="1192809" y="1106063"/>
                    <a:pt x="1140362" y="1106063"/>
                  </a:cubicBezTo>
                  <a:lnTo>
                    <a:pt x="94965" y="1106063"/>
                  </a:lnTo>
                  <a:cubicBezTo>
                    <a:pt x="42517" y="1106063"/>
                    <a:pt x="0" y="1106063"/>
                    <a:pt x="0" y="1106063"/>
                  </a:cubicBezTo>
                  <a:lnTo>
                    <a:pt x="0" y="0"/>
                  </a:lnTo>
                  <a:cubicBezTo>
                    <a:pt x="0" y="0"/>
                    <a:pt x="42517" y="0"/>
                    <a:pt x="9496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7EEA1B-4E57-EF54-6ACD-F8D37827FB9F}"/>
                </a:ext>
              </a:extLst>
            </p:cNvPr>
            <p:cNvSpPr/>
            <p:nvPr/>
          </p:nvSpPr>
          <p:spPr>
            <a:xfrm>
              <a:off x="6471222" y="4070283"/>
              <a:ext cx="2925591" cy="291933"/>
            </a:xfrm>
            <a:custGeom>
              <a:avLst/>
              <a:gdLst>
                <a:gd name="connsiteX0" fmla="*/ 2925552 w 2925591"/>
                <a:gd name="connsiteY0" fmla="*/ -129 h 291933"/>
                <a:gd name="connsiteX1" fmla="*/ 2925552 w 2925591"/>
                <a:gd name="connsiteY1" fmla="*/ 145894 h 291933"/>
                <a:gd name="connsiteX2" fmla="*/ 2735622 w 2925591"/>
                <a:gd name="connsiteY2" fmla="*/ 291805 h 291933"/>
                <a:gd name="connsiteX3" fmla="*/ -40 w 2925591"/>
                <a:gd name="connsiteY3" fmla="*/ 291805 h 291933"/>
                <a:gd name="connsiteX4" fmla="*/ -40 w 2925591"/>
                <a:gd name="connsiteY4" fmla="*/ -129 h 29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5591" h="291933">
                  <a:moveTo>
                    <a:pt x="2925552" y="-129"/>
                  </a:moveTo>
                  <a:lnTo>
                    <a:pt x="2925552" y="145894"/>
                  </a:lnTo>
                  <a:cubicBezTo>
                    <a:pt x="2925552" y="226111"/>
                    <a:pt x="2840083" y="291805"/>
                    <a:pt x="2735622" y="291805"/>
                  </a:cubicBezTo>
                  <a:lnTo>
                    <a:pt x="-40" y="291805"/>
                  </a:lnTo>
                  <a:lnTo>
                    <a:pt x="-40" y="-129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miter/>
              <a:tailEnd type="triangle" w="med" len="lg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6C8C5A3-8319-E076-53E5-CDD050C02667}"/>
                </a:ext>
              </a:extLst>
            </p:cNvPr>
            <p:cNvSpPr/>
            <p:nvPr/>
          </p:nvSpPr>
          <p:spPr>
            <a:xfrm>
              <a:off x="4880838" y="4070283"/>
              <a:ext cx="4783664" cy="564762"/>
            </a:xfrm>
            <a:custGeom>
              <a:avLst/>
              <a:gdLst>
                <a:gd name="connsiteX0" fmla="*/ 4783625 w 4783664"/>
                <a:gd name="connsiteY0" fmla="*/ -129 h 564762"/>
                <a:gd name="connsiteX1" fmla="*/ 4783625 w 4783664"/>
                <a:gd name="connsiteY1" fmla="*/ 311244 h 564762"/>
                <a:gd name="connsiteX2" fmla="*/ 4530236 w 4783664"/>
                <a:gd name="connsiteY2" fmla="*/ 564633 h 564762"/>
                <a:gd name="connsiteX3" fmla="*/ -40 w 4783664"/>
                <a:gd name="connsiteY3" fmla="*/ 564633 h 564762"/>
                <a:gd name="connsiteX4" fmla="*/ -40 w 4783664"/>
                <a:gd name="connsiteY4" fmla="*/ -129 h 56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3664" h="564762">
                  <a:moveTo>
                    <a:pt x="4783625" y="-129"/>
                  </a:moveTo>
                  <a:lnTo>
                    <a:pt x="4783625" y="311244"/>
                  </a:lnTo>
                  <a:cubicBezTo>
                    <a:pt x="4783201" y="451011"/>
                    <a:pt x="4670002" y="564209"/>
                    <a:pt x="4530236" y="564633"/>
                  </a:cubicBezTo>
                  <a:lnTo>
                    <a:pt x="-40" y="564633"/>
                  </a:lnTo>
                  <a:lnTo>
                    <a:pt x="-40" y="-129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miter/>
              <a:tailEnd type="triangle" w="med" len="lg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4CD9E8D-F05C-3397-9DAB-470922718CE7}"/>
                </a:ext>
              </a:extLst>
            </p:cNvPr>
            <p:cNvSpPr/>
            <p:nvPr/>
          </p:nvSpPr>
          <p:spPr>
            <a:xfrm>
              <a:off x="3013938" y="4070283"/>
              <a:ext cx="6918811" cy="829993"/>
            </a:xfrm>
            <a:custGeom>
              <a:avLst/>
              <a:gdLst>
                <a:gd name="connsiteX0" fmla="*/ 6918773 w 6918811"/>
                <a:gd name="connsiteY0" fmla="*/ -129 h 829993"/>
                <a:gd name="connsiteX1" fmla="*/ 6918773 w 6918811"/>
                <a:gd name="connsiteY1" fmla="*/ 481511 h 829993"/>
                <a:gd name="connsiteX2" fmla="*/ 6570419 w 6918811"/>
                <a:gd name="connsiteY2" fmla="*/ 829865 h 829993"/>
                <a:gd name="connsiteX3" fmla="*/ -40 w 6918811"/>
                <a:gd name="connsiteY3" fmla="*/ 829865 h 829993"/>
                <a:gd name="connsiteX4" fmla="*/ -40 w 6918811"/>
                <a:gd name="connsiteY4" fmla="*/ 535697 h 829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8811" h="829993">
                  <a:moveTo>
                    <a:pt x="6918773" y="-129"/>
                  </a:moveTo>
                  <a:lnTo>
                    <a:pt x="6918773" y="481511"/>
                  </a:lnTo>
                  <a:cubicBezTo>
                    <a:pt x="6918226" y="673675"/>
                    <a:pt x="6762583" y="829317"/>
                    <a:pt x="6570419" y="829865"/>
                  </a:cubicBezTo>
                  <a:lnTo>
                    <a:pt x="-40" y="829865"/>
                  </a:lnTo>
                  <a:lnTo>
                    <a:pt x="-40" y="535697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miter/>
              <a:tailEnd type="triangle" w="med" len="lg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E6FA147-3B2B-BE7E-DCE3-7D6CAF21C674}"/>
                </a:ext>
              </a:extLst>
            </p:cNvPr>
            <p:cNvSpPr/>
            <p:nvPr/>
          </p:nvSpPr>
          <p:spPr>
            <a:xfrm>
              <a:off x="1840842" y="1766611"/>
              <a:ext cx="344555" cy="11172"/>
            </a:xfrm>
            <a:custGeom>
              <a:avLst/>
              <a:gdLst>
                <a:gd name="connsiteX0" fmla="*/ 0 w 344555"/>
                <a:gd name="connsiteY0" fmla="*/ 0 h 11172"/>
                <a:gd name="connsiteX1" fmla="*/ 344555 w 344555"/>
                <a:gd name="connsiteY1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4555" h="11172">
                  <a:moveTo>
                    <a:pt x="0" y="0"/>
                  </a:moveTo>
                  <a:lnTo>
                    <a:pt x="344555" y="0"/>
                  </a:lnTo>
                </a:path>
              </a:pathLst>
            </a:custGeom>
            <a:ln w="19050" cap="flat">
              <a:solidFill>
                <a:schemeClr val="accent4"/>
              </a:solidFill>
              <a:prstDash val="solid"/>
              <a:miter/>
              <a:headEnd type="none"/>
              <a:tailEnd type="triangle" w="med" len="lg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A26CBF4-8CC3-1B7E-5528-36F8C0AE0FFB}"/>
                </a:ext>
              </a:extLst>
            </p:cNvPr>
            <p:cNvSpPr/>
            <p:nvPr/>
          </p:nvSpPr>
          <p:spPr>
            <a:xfrm>
              <a:off x="3057175" y="2080935"/>
              <a:ext cx="11172" cy="344443"/>
            </a:xfrm>
            <a:custGeom>
              <a:avLst/>
              <a:gdLst>
                <a:gd name="connsiteX0" fmla="*/ 0 w 11172"/>
                <a:gd name="connsiteY0" fmla="*/ 0 h 344443"/>
                <a:gd name="connsiteX1" fmla="*/ 0 w 11172"/>
                <a:gd name="connsiteY1" fmla="*/ 344444 h 3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72" h="344443">
                  <a:moveTo>
                    <a:pt x="0" y="0"/>
                  </a:moveTo>
                  <a:lnTo>
                    <a:pt x="0" y="344444"/>
                  </a:lnTo>
                </a:path>
              </a:pathLst>
            </a:custGeom>
            <a:ln w="19050" cap="flat">
              <a:solidFill>
                <a:schemeClr val="accent4"/>
              </a:solidFill>
              <a:prstDash val="solid"/>
              <a:miter/>
              <a:headEnd type="none"/>
              <a:tailEnd type="triangle" w="med" len="lg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1974E5-25FC-9C71-8AC8-9A877A0EC5C3}"/>
                </a:ext>
              </a:extLst>
            </p:cNvPr>
            <p:cNvSpPr/>
            <p:nvPr/>
          </p:nvSpPr>
          <p:spPr>
            <a:xfrm>
              <a:off x="1840842" y="3458709"/>
              <a:ext cx="344555" cy="11172"/>
            </a:xfrm>
            <a:custGeom>
              <a:avLst/>
              <a:gdLst>
                <a:gd name="connsiteX0" fmla="*/ 0 w 344555"/>
                <a:gd name="connsiteY0" fmla="*/ 0 h 11172"/>
                <a:gd name="connsiteX1" fmla="*/ 344555 w 344555"/>
                <a:gd name="connsiteY1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4555" h="11172">
                  <a:moveTo>
                    <a:pt x="0" y="0"/>
                  </a:moveTo>
                  <a:lnTo>
                    <a:pt x="344555" y="0"/>
                  </a:lnTo>
                </a:path>
              </a:pathLst>
            </a:custGeom>
            <a:ln w="19050" cap="flat">
              <a:solidFill>
                <a:schemeClr val="accent4"/>
              </a:solidFill>
              <a:prstDash val="solid"/>
              <a:miter/>
              <a:headEnd type="none"/>
              <a:tailEnd type="triangle" w="med" len="lg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595A781-15BF-3E21-7E35-BD5E2275446E}"/>
                </a:ext>
              </a:extLst>
            </p:cNvPr>
            <p:cNvSpPr/>
            <p:nvPr/>
          </p:nvSpPr>
          <p:spPr>
            <a:xfrm>
              <a:off x="3929065" y="3458709"/>
              <a:ext cx="344555" cy="11172"/>
            </a:xfrm>
            <a:custGeom>
              <a:avLst/>
              <a:gdLst>
                <a:gd name="connsiteX0" fmla="*/ 0 w 344555"/>
                <a:gd name="connsiteY0" fmla="*/ 0 h 11172"/>
                <a:gd name="connsiteX1" fmla="*/ 344555 w 344555"/>
                <a:gd name="connsiteY1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4555" h="11172">
                  <a:moveTo>
                    <a:pt x="0" y="0"/>
                  </a:moveTo>
                  <a:lnTo>
                    <a:pt x="344555" y="0"/>
                  </a:lnTo>
                </a:path>
              </a:pathLst>
            </a:custGeom>
            <a:ln w="19050" cap="flat">
              <a:solidFill>
                <a:schemeClr val="accent4"/>
              </a:solidFill>
              <a:prstDash val="solid"/>
              <a:miter/>
              <a:headEnd type="none"/>
              <a:tailEnd type="triangle" w="med" len="lg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A1EA69-0187-CB25-32B9-B38B30780AF3}"/>
                </a:ext>
              </a:extLst>
            </p:cNvPr>
            <p:cNvSpPr/>
            <p:nvPr/>
          </p:nvSpPr>
          <p:spPr>
            <a:xfrm>
              <a:off x="5508947" y="3458709"/>
              <a:ext cx="344555" cy="11172"/>
            </a:xfrm>
            <a:custGeom>
              <a:avLst/>
              <a:gdLst>
                <a:gd name="connsiteX0" fmla="*/ 0 w 344555"/>
                <a:gd name="connsiteY0" fmla="*/ 0 h 11172"/>
                <a:gd name="connsiteX1" fmla="*/ 344555 w 344555"/>
                <a:gd name="connsiteY1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4555" h="11172">
                  <a:moveTo>
                    <a:pt x="0" y="0"/>
                  </a:moveTo>
                  <a:lnTo>
                    <a:pt x="344555" y="0"/>
                  </a:lnTo>
                </a:path>
              </a:pathLst>
            </a:custGeom>
            <a:ln w="19050" cap="flat">
              <a:solidFill>
                <a:schemeClr val="accent4"/>
              </a:solidFill>
              <a:prstDash val="solid"/>
              <a:miter/>
              <a:headEnd type="none"/>
              <a:tailEnd type="triangle" w="med" len="lg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9D7C31D-E725-98A0-EDF2-A450E5152FAA}"/>
                </a:ext>
              </a:extLst>
            </p:cNvPr>
            <p:cNvSpPr/>
            <p:nvPr/>
          </p:nvSpPr>
          <p:spPr>
            <a:xfrm>
              <a:off x="7088829" y="3458709"/>
              <a:ext cx="344555" cy="11172"/>
            </a:xfrm>
            <a:custGeom>
              <a:avLst/>
              <a:gdLst>
                <a:gd name="connsiteX0" fmla="*/ 0 w 344555"/>
                <a:gd name="connsiteY0" fmla="*/ 0 h 11172"/>
                <a:gd name="connsiteX1" fmla="*/ 344555 w 344555"/>
                <a:gd name="connsiteY1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4555" h="11172">
                  <a:moveTo>
                    <a:pt x="0" y="0"/>
                  </a:moveTo>
                  <a:lnTo>
                    <a:pt x="344555" y="0"/>
                  </a:lnTo>
                </a:path>
              </a:pathLst>
            </a:custGeom>
            <a:ln w="19050" cap="flat">
              <a:solidFill>
                <a:schemeClr val="accent4"/>
              </a:solidFill>
              <a:prstDash val="solid"/>
              <a:miter/>
              <a:headEnd type="none"/>
              <a:tailEnd type="triangle" w="med" len="lg"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B69ABD-16B6-FE4C-8F1A-5F6F01EC61FC}"/>
                </a:ext>
              </a:extLst>
            </p:cNvPr>
            <p:cNvSpPr/>
            <p:nvPr/>
          </p:nvSpPr>
          <p:spPr>
            <a:xfrm>
              <a:off x="8668711" y="3458709"/>
              <a:ext cx="344555" cy="11172"/>
            </a:xfrm>
            <a:custGeom>
              <a:avLst/>
              <a:gdLst>
                <a:gd name="connsiteX0" fmla="*/ 0 w 344555"/>
                <a:gd name="connsiteY0" fmla="*/ 0 h 11172"/>
                <a:gd name="connsiteX1" fmla="*/ 344555 w 344555"/>
                <a:gd name="connsiteY1" fmla="*/ 0 h 1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4555" h="11172">
                  <a:moveTo>
                    <a:pt x="0" y="0"/>
                  </a:moveTo>
                  <a:lnTo>
                    <a:pt x="344555" y="0"/>
                  </a:lnTo>
                </a:path>
              </a:pathLst>
            </a:custGeom>
            <a:ln w="19050" cap="flat">
              <a:solidFill>
                <a:schemeClr val="accent4"/>
              </a:solidFill>
              <a:prstDash val="solid"/>
              <a:miter/>
              <a:headEnd type="none"/>
              <a:tailEnd type="triangle" w="med" len="lg"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466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0" i="0">
              <a:latin typeface="Heebo Light" pitchFamily="2" charset="-79"/>
              <a:cs typeface="Heebo Light" pitchFamily="2" charset="-79"/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161" y="103206"/>
            <a:ext cx="10150644" cy="69762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ebo Light" pitchFamily="2" charset="-79"/>
                <a:cs typeface="Heebo Light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60" y="835888"/>
            <a:ext cx="11332187" cy="5361713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ebo Light" pitchFamily="2" charset="-79"/>
                <a:cs typeface="Heebo Light" pitchFamily="2" charset="-79"/>
              </a:defRPr>
            </a:lvl1pPr>
            <a:lvl2pPr>
              <a:defRPr sz="2000" b="0" i="0">
                <a:latin typeface="Heebo Light" pitchFamily="2" charset="-79"/>
                <a:cs typeface="Heebo Light" pitchFamily="2" charset="-79"/>
              </a:defRPr>
            </a:lvl2pPr>
            <a:lvl3pPr>
              <a:defRPr sz="2000" b="0" i="0">
                <a:latin typeface="Heebo Light" pitchFamily="2" charset="-79"/>
                <a:cs typeface="Heebo Light" pitchFamily="2" charset="-79"/>
              </a:defRPr>
            </a:lvl3pPr>
            <a:lvl4pPr>
              <a:defRPr sz="2000" b="0" i="0">
                <a:latin typeface="Heebo Light" pitchFamily="2" charset="-79"/>
                <a:cs typeface="Heebo Light" pitchFamily="2" charset="-79"/>
              </a:defRPr>
            </a:lvl4pPr>
            <a:lvl5pPr>
              <a:defRPr sz="2000" b="0" i="0">
                <a:latin typeface="Heebo Light" pitchFamily="2" charset="-79"/>
                <a:cs typeface="Heebo Light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A746B-58AC-406A-B9D9-EBB1A8ACC9AB}"/>
              </a:ext>
            </a:extLst>
          </p:cNvPr>
          <p:cNvSpPr txBox="1"/>
          <p:nvPr userDrawn="1"/>
        </p:nvSpPr>
        <p:spPr>
          <a:xfrm>
            <a:off x="5726320" y="6472005"/>
            <a:ext cx="73936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A3CD2AB8-1784-7B47-AE14-7B84D4633DD6}" type="slidenum">
              <a:rPr lang="en-US" sz="1067" b="0" i="0" smtClean="0">
                <a:solidFill>
                  <a:srgbClr val="808080"/>
                </a:solidFill>
                <a:latin typeface="Heebo Light" pitchFamily="2" charset="-79"/>
                <a:cs typeface="Heebo Light" pitchFamily="2" charset="-79"/>
              </a:rPr>
              <a:pPr algn="ctr"/>
              <a:t>‹#›</a:t>
            </a:fld>
            <a:endParaRPr lang="en-US" sz="1067" b="0" i="0">
              <a:solidFill>
                <a:srgbClr val="808080"/>
              </a:solidFill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38A5F5-CA37-4CC2-9774-0A879C125FC1}"/>
              </a:ext>
            </a:extLst>
          </p:cNvPr>
          <p:cNvSpPr/>
          <p:nvPr userDrawn="1"/>
        </p:nvSpPr>
        <p:spPr>
          <a:xfrm>
            <a:off x="386161" y="6487041"/>
            <a:ext cx="39934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EarlySign. Confidential. Do not r</a:t>
            </a:r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7B54459-8E41-4D60-BCDB-A24460A6F8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4243" y="6069010"/>
            <a:ext cx="984104" cy="61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14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5112"/>
            <a:ext cx="12192000" cy="7532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0" i="0">
              <a:latin typeface="Heebo Light" pitchFamily="2" charset="-79"/>
              <a:cs typeface="Heebo Light" pitchFamily="2" charset="-79"/>
            </a:endParaRPr>
          </a:p>
        </p:txBody>
      </p:sp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A746B-58AC-406A-B9D9-EBB1A8ACC9AB}"/>
              </a:ext>
            </a:extLst>
          </p:cNvPr>
          <p:cNvSpPr txBox="1"/>
          <p:nvPr userDrawn="1"/>
        </p:nvSpPr>
        <p:spPr>
          <a:xfrm>
            <a:off x="5726320" y="6472005"/>
            <a:ext cx="73936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A3CD2AB8-1784-7B47-AE14-7B84D4633DD6}" type="slidenum">
              <a:rPr lang="en-US" sz="1067" b="0" i="0" smtClean="0">
                <a:solidFill>
                  <a:srgbClr val="808080"/>
                </a:solidFill>
                <a:latin typeface="Heebo Light" pitchFamily="2" charset="-79"/>
                <a:cs typeface="Heebo Light" pitchFamily="2" charset="-79"/>
              </a:rPr>
              <a:pPr algn="ctr"/>
              <a:t>‹#›</a:t>
            </a:fld>
            <a:endParaRPr lang="en-US" sz="1067" b="0" i="0">
              <a:solidFill>
                <a:srgbClr val="808080"/>
              </a:solidFill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38A5F5-CA37-4CC2-9774-0A879C125FC1}"/>
              </a:ext>
            </a:extLst>
          </p:cNvPr>
          <p:cNvSpPr/>
          <p:nvPr userDrawn="1"/>
        </p:nvSpPr>
        <p:spPr>
          <a:xfrm>
            <a:off x="386161" y="6487041"/>
            <a:ext cx="39934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</a:t>
            </a:r>
            <a:r>
              <a:rPr lang="en-US" sz="933" b="0" i="0" baseline="0" err="1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EarlySign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. Confidential. Do not r</a:t>
            </a:r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7B54459-8E41-4D60-BCDB-A24460A6F8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4243" y="6069010"/>
            <a:ext cx="984104" cy="61849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EF47E06-0507-449F-826A-16A313D9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61" y="103206"/>
            <a:ext cx="10150644" cy="69762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ebo Light" pitchFamily="2" charset="-79"/>
                <a:cs typeface="Heebo Light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7319F6-3ED2-459C-9EFA-AF40B72F53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6160" y="835888"/>
            <a:ext cx="11332187" cy="5361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Heebo Light" pitchFamily="2" charset="-79"/>
                <a:cs typeface="Heebo Light" pitchFamily="2" charset="-79"/>
              </a:defRPr>
            </a:lvl1pPr>
            <a:lvl2pPr marL="609585" indent="0">
              <a:buNone/>
              <a:defRPr sz="2000" b="0" i="0">
                <a:latin typeface="Heebo Light" pitchFamily="2" charset="-79"/>
                <a:cs typeface="Heebo Light" pitchFamily="2" charset="-79"/>
              </a:defRPr>
            </a:lvl2pPr>
            <a:lvl3pPr>
              <a:defRPr sz="2000" b="0" i="0">
                <a:latin typeface="Heebo Light" pitchFamily="2" charset="-79"/>
                <a:cs typeface="Heebo Light" pitchFamily="2" charset="-79"/>
              </a:defRPr>
            </a:lvl3pPr>
            <a:lvl4pPr>
              <a:defRPr sz="2000" b="0" i="0">
                <a:latin typeface="Heebo Light" pitchFamily="2" charset="-79"/>
                <a:cs typeface="Heebo Light" pitchFamily="2" charset="-79"/>
              </a:defRPr>
            </a:lvl4pPr>
            <a:lvl5pPr>
              <a:defRPr sz="2000" b="0" i="0">
                <a:latin typeface="Heebo Light" pitchFamily="2" charset="-79"/>
                <a:cs typeface="Heebo Light" pitchFamily="2" charset="-79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689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Header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20A746B-58AC-406A-B9D9-EBB1A8ACC9AB}"/>
              </a:ext>
            </a:extLst>
          </p:cNvPr>
          <p:cNvSpPr txBox="1"/>
          <p:nvPr userDrawn="1"/>
        </p:nvSpPr>
        <p:spPr>
          <a:xfrm>
            <a:off x="5726320" y="6472005"/>
            <a:ext cx="73936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A3CD2AB8-1784-7B47-AE14-7B84D4633DD6}" type="slidenum">
              <a:rPr lang="en-US" sz="1067" b="0" i="0" smtClean="0">
                <a:solidFill>
                  <a:srgbClr val="808080"/>
                </a:solidFill>
                <a:latin typeface="Heebo Light" pitchFamily="2" charset="-79"/>
                <a:cs typeface="Heebo Light" pitchFamily="2" charset="-79"/>
              </a:rPr>
              <a:pPr algn="ctr"/>
              <a:t>‹#›</a:t>
            </a:fld>
            <a:endParaRPr lang="en-US" sz="1067" b="0" i="0">
              <a:solidFill>
                <a:srgbClr val="808080"/>
              </a:solidFill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38A5F5-CA37-4CC2-9774-0A879C125FC1}"/>
              </a:ext>
            </a:extLst>
          </p:cNvPr>
          <p:cNvSpPr/>
          <p:nvPr userDrawn="1"/>
        </p:nvSpPr>
        <p:spPr>
          <a:xfrm>
            <a:off x="386161" y="6487041"/>
            <a:ext cx="39934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</a:t>
            </a:r>
            <a:r>
              <a:rPr lang="en-US" sz="933" b="0" i="0" baseline="0" err="1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EarlySign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. Confidential. Do not r</a:t>
            </a:r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7B54459-8E41-4D60-BCDB-A24460A6F8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4243" y="6069010"/>
            <a:ext cx="984104" cy="61849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BAE625-FF8C-419E-8B44-525F17E5F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60" y="835888"/>
            <a:ext cx="11332187" cy="5361713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ebo Light" pitchFamily="2" charset="-79"/>
                <a:cs typeface="Heebo Light" pitchFamily="2" charset="-79"/>
              </a:defRPr>
            </a:lvl1pPr>
            <a:lvl2pPr>
              <a:defRPr sz="2000" b="0" i="0">
                <a:latin typeface="Heebo Light" pitchFamily="2" charset="-79"/>
                <a:cs typeface="Heebo Light" pitchFamily="2" charset="-79"/>
              </a:defRPr>
            </a:lvl2pPr>
            <a:lvl3pPr>
              <a:defRPr sz="2000" b="0" i="0">
                <a:latin typeface="Heebo Light" pitchFamily="2" charset="-79"/>
                <a:cs typeface="Heebo Light" pitchFamily="2" charset="-79"/>
              </a:defRPr>
            </a:lvl3pPr>
            <a:lvl4pPr>
              <a:defRPr sz="2000" b="0" i="0">
                <a:latin typeface="Heebo Light" pitchFamily="2" charset="-79"/>
                <a:cs typeface="Heebo Light" pitchFamily="2" charset="-79"/>
              </a:defRPr>
            </a:lvl4pPr>
            <a:lvl5pPr>
              <a:defRPr sz="2000" b="0" i="0">
                <a:latin typeface="Heebo Light" pitchFamily="2" charset="-79"/>
                <a:cs typeface="Heebo Light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2269EFB-91B3-4880-AD4B-D3F8018A0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61" y="103206"/>
            <a:ext cx="10150644" cy="697627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accent1"/>
                </a:solidFill>
                <a:latin typeface="Heebo Light" pitchFamily="2" charset="-79"/>
                <a:cs typeface="Heebo Light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4076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confidentia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38A5F5-CA37-4CC2-9774-0A879C125FC1}"/>
              </a:ext>
            </a:extLst>
          </p:cNvPr>
          <p:cNvSpPr/>
          <p:nvPr userDrawn="1"/>
        </p:nvSpPr>
        <p:spPr>
          <a:xfrm>
            <a:off x="386161" y="6487041"/>
            <a:ext cx="39934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EarlySign. Confidential. Do not r</a:t>
            </a:r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4902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ircles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0759" y="6648"/>
            <a:ext cx="1167588" cy="74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6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2455" y="2190613"/>
            <a:ext cx="5963376" cy="672347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>
              <a:defRPr sz="3600" b="0" i="0">
                <a:solidFill>
                  <a:schemeClr val="accent1"/>
                </a:solidFill>
                <a:latin typeface="Heebo Light" pitchFamily="2" charset="-79"/>
                <a:cs typeface="Heebo Light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2455" y="2895520"/>
            <a:ext cx="5963376" cy="53348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667" b="0" i="0">
                <a:solidFill>
                  <a:schemeClr val="accent3"/>
                </a:solidFill>
                <a:latin typeface="Heebo Light" pitchFamily="2" charset="-79"/>
                <a:cs typeface="Heebo Light" pitchFamily="2" charset="-79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sid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6500"/>
            <a:ext cx="5279725" cy="33598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9BAE1F-F2C8-49A7-B921-97388C07FF2D}"/>
              </a:ext>
            </a:extLst>
          </p:cNvPr>
          <p:cNvSpPr/>
          <p:nvPr userDrawn="1"/>
        </p:nvSpPr>
        <p:spPr>
          <a:xfrm>
            <a:off x="386161" y="6416698"/>
            <a:ext cx="3982180" cy="235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30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930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</a:t>
            </a:r>
            <a:r>
              <a:rPr lang="en-US" sz="930" b="0" i="0" baseline="0" err="1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EarlySign</a:t>
            </a:r>
            <a:r>
              <a:rPr lang="en-US" sz="930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. Confidential. Do not r</a:t>
            </a:r>
            <a:r>
              <a:rPr lang="en-US" sz="930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5FDB136-553F-4410-8E68-FD9985E148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2430" y="5798697"/>
            <a:ext cx="1298361" cy="8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98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2393" y="0"/>
            <a:ext cx="438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10583" y="2068757"/>
            <a:ext cx="4253380" cy="1272143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>
              <a:defRPr sz="3600" b="0" i="0">
                <a:solidFill>
                  <a:schemeClr val="accent1"/>
                </a:solidFill>
                <a:latin typeface="Heebo Light" pitchFamily="2" charset="-79"/>
                <a:cs typeface="Heebo Light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10583" y="3361760"/>
            <a:ext cx="4253380" cy="94384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667" b="0" i="0">
                <a:solidFill>
                  <a:schemeClr val="accent3"/>
                </a:solidFill>
                <a:latin typeface="Heebo Light" pitchFamily="2" charset="-79"/>
                <a:cs typeface="Heebo Light" pitchFamily="2" charset="-79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C52B48-8E0A-445B-A7FB-7C6AD9BF45AC}"/>
              </a:ext>
            </a:extLst>
          </p:cNvPr>
          <p:cNvSpPr/>
          <p:nvPr userDrawn="1"/>
        </p:nvSpPr>
        <p:spPr>
          <a:xfrm>
            <a:off x="386161" y="6416697"/>
            <a:ext cx="39934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</a:t>
            </a:r>
            <a:r>
              <a:rPr lang="en-US" sz="933" b="0" i="0" baseline="0" err="1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EarlySign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. Confidential. Do not r</a:t>
            </a:r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8410E5C-5A04-452B-AEFD-856E461327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2430" y="5798697"/>
            <a:ext cx="1298361" cy="8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62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461" y="1237225"/>
            <a:ext cx="5713476" cy="51331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001" y="1497466"/>
            <a:ext cx="2864739" cy="1846660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>
              <a:defRPr sz="3600" b="0" i="0">
                <a:solidFill>
                  <a:schemeClr val="accent1"/>
                </a:solidFill>
                <a:latin typeface="Heebo Light" pitchFamily="2" charset="-79"/>
                <a:cs typeface="Heebo Light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0001" y="3388359"/>
            <a:ext cx="2864739" cy="135421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667" b="0" i="0">
                <a:solidFill>
                  <a:schemeClr val="accent3"/>
                </a:solidFill>
                <a:latin typeface="Heebo Light" pitchFamily="2" charset="-79"/>
                <a:cs typeface="Heebo Light" pitchFamily="2" charset="-79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44C91F-2B0C-4833-892E-276122919732}"/>
              </a:ext>
            </a:extLst>
          </p:cNvPr>
          <p:cNvSpPr/>
          <p:nvPr userDrawn="1"/>
        </p:nvSpPr>
        <p:spPr>
          <a:xfrm>
            <a:off x="386161" y="6416697"/>
            <a:ext cx="3993401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Property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 of Medial </a:t>
            </a:r>
            <a:r>
              <a:rPr lang="en-US" sz="933" b="0" i="0" baseline="0" err="1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EarlySign</a:t>
            </a:r>
            <a:r>
              <a:rPr lang="en-US" sz="933" b="0" i="0" baseline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. Confidential. Do not r</a:t>
            </a:r>
            <a:r>
              <a:rPr lang="en-US" sz="933" b="0" i="0">
                <a:solidFill>
                  <a:schemeClr val="bg2"/>
                </a:solidFill>
                <a:latin typeface="Heebo Light" pitchFamily="2" charset="-79"/>
                <a:cs typeface="Heebo Light" pitchFamily="2" charset="-79"/>
              </a:rPr>
              <a:t>eproduce or distribute.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CD5680C-00AE-4025-872D-91E4D95C4F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2430" y="5798697"/>
            <a:ext cx="1298361" cy="8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0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23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5" r:id="rId1"/>
    <p:sldLayoutId id="2147484396" r:id="rId2"/>
    <p:sldLayoutId id="2147484414" r:id="rId3"/>
    <p:sldLayoutId id="2147484413" r:id="rId4"/>
    <p:sldLayoutId id="2147484415" r:id="rId5"/>
    <p:sldLayoutId id="2147484416" r:id="rId6"/>
    <p:sldLayoutId id="2147484398" r:id="rId7"/>
    <p:sldLayoutId id="2147484399" r:id="rId8"/>
    <p:sldLayoutId id="2147484400" r:id="rId9"/>
    <p:sldLayoutId id="2147484401" r:id="rId10"/>
    <p:sldLayoutId id="2147484417" r:id="rId11"/>
    <p:sldLayoutId id="2147484407" r:id="rId12"/>
    <p:sldLayoutId id="2147484418" r:id="rId13"/>
    <p:sldLayoutId id="2147484419" r:id="rId14"/>
  </p:sldLayoutIdLst>
  <p:txStyles>
    <p:titleStyle>
      <a:lvl1pPr algn="l" defTabSz="609585" rtl="0" eaLnBrk="1" latinLnBrk="0" hangingPunct="1">
        <a:spcBef>
          <a:spcPct val="0"/>
        </a:spcBef>
        <a:buNone/>
        <a:defRPr sz="3733" b="0" i="0" kern="1200">
          <a:solidFill>
            <a:schemeClr val="bg1"/>
          </a:solidFill>
          <a:latin typeface="Heebo Light" pitchFamily="2" charset="-79"/>
          <a:ea typeface="+mj-ea"/>
          <a:cs typeface="Heebo Light" pitchFamily="2" charset="-79"/>
        </a:defRPr>
      </a:lvl1pPr>
    </p:titleStyle>
    <p:bodyStyle>
      <a:lvl1pPr marL="273593" indent="-2735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3200" b="0" i="0" kern="1200">
          <a:solidFill>
            <a:schemeClr val="accent3"/>
          </a:solidFill>
          <a:latin typeface="Heebo Light" pitchFamily="2" charset="-79"/>
          <a:ea typeface="+mn-ea"/>
          <a:cs typeface="Heebo Light" pitchFamily="2" charset="-79"/>
        </a:defRPr>
      </a:lvl1pPr>
      <a:lvl2pPr marL="883178" indent="-2735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667" b="0" i="0" kern="1200">
          <a:solidFill>
            <a:schemeClr val="accent3"/>
          </a:solidFill>
          <a:latin typeface="Heebo Light" pitchFamily="2" charset="-79"/>
          <a:ea typeface="+mn-ea"/>
          <a:cs typeface="Heebo Light" pitchFamily="2" charset="-79"/>
        </a:defRPr>
      </a:lvl2pPr>
      <a:lvl3pPr marL="1483163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400" b="0" i="0" kern="1200">
          <a:solidFill>
            <a:schemeClr val="accent3"/>
          </a:solidFill>
          <a:latin typeface="Heebo Light" pitchFamily="2" charset="-79"/>
          <a:ea typeface="+mn-ea"/>
          <a:cs typeface="Heebo Light" pitchFamily="2" charset="-79"/>
        </a:defRPr>
      </a:lvl3pPr>
      <a:lvl4pPr marL="2188745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133" b="0" i="0" kern="1200">
          <a:solidFill>
            <a:schemeClr val="accent3"/>
          </a:solidFill>
          <a:latin typeface="Heebo Light" pitchFamily="2" charset="-79"/>
          <a:ea typeface="+mn-ea"/>
          <a:cs typeface="Heebo Light" pitchFamily="2" charset="-79"/>
        </a:defRPr>
      </a:lvl4pPr>
      <a:lvl5pPr marL="2846329" indent="-263993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133" b="0" i="0" kern="1200">
          <a:solidFill>
            <a:schemeClr val="accent3"/>
          </a:solidFill>
          <a:latin typeface="Heebo Light" pitchFamily="2" charset="-79"/>
          <a:ea typeface="+mn-ea"/>
          <a:cs typeface="Heebo Light" pitchFamily="2" charset="-79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1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3AC7-CCCC-43A3-AFA0-3BF7C6F3FE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Medial EarlySign – AlgoMedical Framework intro</a:t>
            </a:r>
            <a:br>
              <a:rPr lang="en-US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51548-FB87-4DD6-94C4-8C7F5A3A0A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September 2023</a:t>
            </a:r>
          </a:p>
        </p:txBody>
      </p:sp>
    </p:spTree>
    <p:extLst>
      <p:ext uri="{BB962C8B-B14F-4D97-AF65-F5344CB8AC3E}">
        <p14:creationId xmlns:p14="http://schemas.microsoft.com/office/powerpoint/2010/main" val="231019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FBFF9-85FE-D108-7CC9-C65671326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defTabSz="609585" eaLnBrk="1" latinLnBrk="0" hangingPunct="1">
              <a:spcBef>
                <a:spcPct val="0"/>
              </a:spcBef>
              <a:buNone/>
            </a:pPr>
            <a:r>
              <a:rPr lang="en-US"/>
              <a:t>Analysis of Results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683A03-13D9-2BF5-EC11-4241048722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Fairness Methodology </a:t>
            </a:r>
          </a:p>
        </p:txBody>
      </p:sp>
    </p:spTree>
    <p:extLst>
      <p:ext uri="{BB962C8B-B14F-4D97-AF65-F5344CB8AC3E}">
        <p14:creationId xmlns:p14="http://schemas.microsoft.com/office/powerpoint/2010/main" val="1623305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090898-07EE-4D78-8A61-3FCBEC69A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56" y="812371"/>
            <a:ext cx="8417932" cy="2616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70687B-59F2-4193-B3CA-89C59E649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Discrimination via Algorithmic Bias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5582A-095E-401A-950C-2D150718D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10" y="4848997"/>
            <a:ext cx="6914824" cy="142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9A5476-C54B-4342-AF70-F878FD8E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622" y="3033899"/>
            <a:ext cx="6644217" cy="1874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4324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084D450-93C5-E140-A0AC-1B749928F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8498330"/>
              </p:ext>
            </p:extLst>
          </p:nvPr>
        </p:nvGraphicFramePr>
        <p:xfrm>
          <a:off x="-439654" y="881623"/>
          <a:ext cx="5555343" cy="4675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EE76C68-F8D1-D34F-A3F0-81B8A1AC29D2}"/>
              </a:ext>
            </a:extLst>
          </p:cNvPr>
          <p:cNvSpPr txBox="1"/>
          <p:nvPr/>
        </p:nvSpPr>
        <p:spPr>
          <a:xfrm>
            <a:off x="4393049" y="922464"/>
            <a:ext cx="7466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/>
                </a:solidFill>
              </a:rPr>
              <a:t>Subgroups Used:</a:t>
            </a:r>
            <a:r>
              <a:rPr lang="en-US" sz="1200">
                <a:solidFill>
                  <a:schemeClr val="accent3"/>
                </a:solidFill>
              </a:rPr>
              <a:t>  e.g., </a:t>
            </a:r>
            <a:r>
              <a:rPr lang="en-US" sz="1200" b="1">
                <a:solidFill>
                  <a:schemeClr val="tx2"/>
                </a:solidFill>
              </a:rPr>
              <a:t>Age</a:t>
            </a:r>
            <a:r>
              <a:rPr lang="en-US" sz="1200">
                <a:solidFill>
                  <a:schemeClr val="accent3"/>
                </a:solidFill>
              </a:rPr>
              <a:t> (19-45, 46-64, 65-74, 75+), </a:t>
            </a:r>
            <a:r>
              <a:rPr lang="en-US" sz="1200" b="1">
                <a:solidFill>
                  <a:schemeClr val="tx2"/>
                </a:solidFill>
              </a:rPr>
              <a:t>Sex</a:t>
            </a:r>
            <a:r>
              <a:rPr lang="en-US" sz="1200">
                <a:solidFill>
                  <a:schemeClr val="accent3"/>
                </a:solidFill>
              </a:rPr>
              <a:t> (M, F), </a:t>
            </a:r>
            <a:r>
              <a:rPr lang="en-US" sz="1200" b="1">
                <a:solidFill>
                  <a:schemeClr val="tx2"/>
                </a:solidFill>
              </a:rPr>
              <a:t>County</a:t>
            </a:r>
            <a:r>
              <a:rPr lang="en-US" sz="1200">
                <a:solidFill>
                  <a:schemeClr val="accent3"/>
                </a:solidFill>
              </a:rPr>
              <a:t> (MUA v. non-MUA, Rural v. non-Rural), </a:t>
            </a:r>
            <a:r>
              <a:rPr lang="en-US" sz="1200" b="1">
                <a:solidFill>
                  <a:schemeClr val="tx2"/>
                </a:solidFill>
              </a:rPr>
              <a:t>Disability Status</a:t>
            </a:r>
            <a:r>
              <a:rPr lang="en-US" sz="1200">
                <a:solidFill>
                  <a:schemeClr val="tx2"/>
                </a:solidFill>
              </a:rPr>
              <a:t> </a:t>
            </a:r>
            <a:r>
              <a:rPr lang="en-US" sz="1200">
                <a:solidFill>
                  <a:schemeClr val="accent3"/>
                </a:solidFill>
              </a:rPr>
              <a:t>(Disabled v. non-disabled), </a:t>
            </a:r>
            <a:r>
              <a:rPr lang="en-US" sz="1200" b="1">
                <a:solidFill>
                  <a:schemeClr val="tx2"/>
                </a:solidFill>
              </a:rPr>
              <a:t>Race</a:t>
            </a:r>
            <a:r>
              <a:rPr lang="en-US" sz="1200">
                <a:solidFill>
                  <a:schemeClr val="accent3"/>
                </a:solidFill>
              </a:rPr>
              <a:t> (White, Black, Asian, Hispanic, etc.)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FE570-9048-1D4F-8DBD-8A89C7A87304}"/>
              </a:ext>
            </a:extLst>
          </p:cNvPr>
          <p:cNvSpPr txBox="1"/>
          <p:nvPr/>
        </p:nvSpPr>
        <p:spPr>
          <a:xfrm>
            <a:off x="4393048" y="1616718"/>
            <a:ext cx="714751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chemeClr val="accent3"/>
                </a:solidFill>
              </a:rPr>
              <a:t>Calculate performance measurements: Partial AUCs, Sensitivities and Specificities at cut-offs, Incidence, etc., with confidence intervals for every subgroup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8AD836-6EA5-3041-B680-EB9CFF7D3CA1}"/>
                  </a:ext>
                </a:extLst>
              </p:cNvPr>
              <p:cNvSpPr txBox="1"/>
              <p:nvPr/>
            </p:nvSpPr>
            <p:spPr>
              <a:xfrm>
                <a:off x="4393048" y="2221828"/>
                <a:ext cx="714751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>
                    <a:solidFill>
                      <a:schemeClr val="accent3"/>
                    </a:solidFill>
                  </a:rPr>
                  <a:t>A model is </a:t>
                </a:r>
                <a:r>
                  <a:rPr lang="en-US" sz="1200" b="1">
                    <a:solidFill>
                      <a:schemeClr val="accent3"/>
                    </a:solidFill>
                  </a:rPr>
                  <a:t>fair</a:t>
                </a:r>
                <a:r>
                  <a:rPr lang="en-US" sz="1200">
                    <a:solidFill>
                      <a:schemeClr val="accent3"/>
                    </a:solidFill>
                  </a:rPr>
                  <a:t> if for a beneficiary with the outcome, the probability of this beneficiary to get the risk discovered by the model is the same across different groups</a:t>
                </a:r>
                <a:r>
                  <a:rPr lang="en-US" sz="1200" baseline="30000">
                    <a:solidFill>
                      <a:schemeClr val="accent3"/>
                    </a:solidFill>
                  </a:rPr>
                  <a:t>1</a:t>
                </a:r>
                <a:r>
                  <a:rPr lang="x-none" sz="1200">
                    <a:solidFill>
                      <a:schemeClr val="accent3"/>
                    </a:solidFill>
                  </a:rPr>
                  <a:t> </a:t>
                </a:r>
                <a:r>
                  <a:rPr lang="en-US" sz="1200">
                    <a:solidFill>
                      <a:schemeClr val="accent3"/>
                    </a:solidFill>
                  </a:rPr>
                  <a:t> (Equal Opportunity)</a:t>
                </a:r>
              </a:p>
              <a:p>
                <a:r>
                  <a:rPr lang="en-US" sz="1200">
                    <a:solidFill>
                      <a:schemeClr val="accent3"/>
                    </a:solidFill>
                  </a:rPr>
                  <a:t>For every subgroup </a:t>
                </a:r>
                <a14:m>
                  <m:oMath xmlns:m="http://schemas.openxmlformats.org/officeDocument/2006/math"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>
                    <a:solidFill>
                      <a:schemeClr val="accent3"/>
                    </a:solidFill>
                  </a:rPr>
                  <a:t>and cutoff </a:t>
                </a:r>
                <a14:m>
                  <m:oMath xmlns:m="http://schemas.openxmlformats.org/officeDocument/2006/math"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200">
                    <a:solidFill>
                      <a:schemeClr val="accent3"/>
                    </a:solidFill>
                  </a:rPr>
                  <a:t> we define </a:t>
                </a:r>
                <a14:m>
                  <m:oMath xmlns:m="http://schemas.openxmlformats.org/officeDocument/2006/math"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𝑆𝑒𝑛𝑠</m:t>
                    </m:r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>
                    <a:solidFill>
                      <a:schemeClr val="accent3"/>
                    </a:solidFill>
                  </a:rPr>
                  <a:t> as the sensitivity of the score </a:t>
                </a:r>
                <a14:m>
                  <m:oMath xmlns:m="http://schemas.openxmlformats.org/officeDocument/2006/math"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200">
                    <a:solidFill>
                      <a:schemeClr val="accent3"/>
                    </a:solidFill>
                  </a:rPr>
                  <a:t> when measured over </a:t>
                </a:r>
                <a14:m>
                  <m:oMath xmlns:m="http://schemas.openxmlformats.org/officeDocument/2006/math"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1200">
                    <a:solidFill>
                      <a:schemeClr val="accent3"/>
                    </a:solidFill>
                  </a:rPr>
                  <a:t>Then, we measure for every subgroup pair &lt; </a:t>
                </a:r>
                <a14:m>
                  <m:oMath xmlns:m="http://schemas.openxmlformats.org/officeDocument/2006/math"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200" err="1">
                    <a:solidFill>
                      <a:schemeClr val="accent3"/>
                    </a:solidFill>
                  </a:rPr>
                  <a:t>i</a:t>
                </a:r>
                <a:r>
                  <a:rPr lang="en-US" sz="1200">
                    <a:solidFill>
                      <a:schemeClr val="accent3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200">
                    <a:solidFill>
                      <a:schemeClr val="accent3"/>
                    </a:solidFill>
                  </a:rPr>
                  <a:t>j &gt; whether </a:t>
                </a:r>
                <a14:m>
                  <m:oMath xmlns:m="http://schemas.openxmlformats.org/officeDocument/2006/math"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𝑺𝒆𝒏𝒔</m:t>
                    </m:r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𝑮𝒊</m:t>
                    </m:r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>
                    <a:solidFill>
                      <a:schemeClr val="accent3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𝑺𝒆𝒏𝒔</m:t>
                    </m:r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𝑮𝒋</m:t>
                    </m:r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120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>
                    <a:solidFill>
                      <a:schemeClr val="accent3"/>
                    </a:solidFill>
                  </a:rPr>
                  <a:t> are significantly different</a:t>
                </a:r>
                <a:r>
                  <a:rPr lang="en-US" sz="1200" baseline="30000">
                    <a:solidFill>
                      <a:schemeClr val="accent3"/>
                    </a:solidFill>
                  </a:rPr>
                  <a:t>2</a:t>
                </a:r>
                <a:endParaRPr lang="en-US" sz="120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8AD836-6EA5-3041-B680-EB9CFF7D3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048" y="2221828"/>
                <a:ext cx="7147517" cy="1015663"/>
              </a:xfrm>
              <a:prstGeom prst="rect">
                <a:avLst/>
              </a:prstGeom>
              <a:blipFill>
                <a:blip r:embed="rId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FB7D4CC-449D-2241-B38A-336A32D87700}"/>
              </a:ext>
            </a:extLst>
          </p:cNvPr>
          <p:cNvSpPr txBox="1"/>
          <p:nvPr/>
        </p:nvSpPr>
        <p:spPr>
          <a:xfrm>
            <a:off x="386161" y="5836384"/>
            <a:ext cx="102861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>
                <a:solidFill>
                  <a:srgbClr val="3F3F3F"/>
                </a:solidFill>
                <a:effectLst/>
              </a:rPr>
              <a:t>1 - "Equality of Opportunity in Supervised Learning" by Hardt et. al from 2016</a:t>
            </a:r>
          </a:p>
          <a:p>
            <a:r>
              <a:rPr lang="en-US" sz="700">
                <a:solidFill>
                  <a:srgbClr val="3F3F3F"/>
                </a:solidFill>
              </a:rPr>
              <a:t>2 - Sub group size may limit us in the ability to confidently identify significant differences   </a:t>
            </a:r>
            <a:endParaRPr lang="en-US" sz="700" baseline="30000">
              <a:solidFill>
                <a:srgbClr val="3F3F3F"/>
              </a:solidFill>
            </a:endParaRPr>
          </a:p>
          <a:p>
            <a:r>
              <a:rPr lang="en-US" sz="700">
                <a:solidFill>
                  <a:srgbClr val="3F3F3F"/>
                </a:solidFill>
              </a:rPr>
              <a:t>3 - There are cases in which the bias is inherent to the problem and the data that were collected</a:t>
            </a:r>
          </a:p>
          <a:p>
            <a:pPr marL="177800" indent="-177800"/>
            <a:r>
              <a:rPr lang="en-US" sz="700">
                <a:solidFill>
                  <a:srgbClr val="3F3F3F"/>
                </a:solidFill>
              </a:rPr>
              <a:t>4 - Hebert-Johnson, U., Kim, M., </a:t>
            </a:r>
            <a:r>
              <a:rPr lang="en-US" sz="700" err="1">
                <a:solidFill>
                  <a:srgbClr val="3F3F3F"/>
                </a:solidFill>
              </a:rPr>
              <a:t>Reingold</a:t>
            </a:r>
            <a:r>
              <a:rPr lang="en-US" sz="700">
                <a:solidFill>
                  <a:srgbClr val="3F3F3F"/>
                </a:solidFill>
              </a:rPr>
              <a:t>, O. &amp; </a:t>
            </a:r>
            <a:r>
              <a:rPr lang="en-US" sz="700" err="1">
                <a:solidFill>
                  <a:srgbClr val="3F3F3F"/>
                </a:solidFill>
              </a:rPr>
              <a:t>Rothblum</a:t>
            </a:r>
            <a:r>
              <a:rPr lang="en-US" sz="700">
                <a:solidFill>
                  <a:srgbClr val="3F3F3F"/>
                </a:solidFill>
              </a:rPr>
              <a:t>, G. (2018). </a:t>
            </a:r>
            <a:r>
              <a:rPr lang="en-US" sz="700" err="1">
                <a:solidFill>
                  <a:srgbClr val="3F3F3F"/>
                </a:solidFill>
              </a:rPr>
              <a:t>Multicalibration</a:t>
            </a:r>
            <a:r>
              <a:rPr lang="en-US" sz="700">
                <a:solidFill>
                  <a:srgbClr val="3F3F3F"/>
                </a:solidFill>
              </a:rPr>
              <a:t>: Calibration for the (Computationally-Identifiable) Masses. </a:t>
            </a:r>
            <a:r>
              <a:rPr lang="en-US" sz="700" i="1">
                <a:solidFill>
                  <a:srgbClr val="3F3F3F"/>
                </a:solidFill>
              </a:rPr>
              <a:t>Proceedings of the 35th Int. Conf. on Machine Learning</a:t>
            </a:r>
            <a:r>
              <a:rPr lang="en-US" sz="700">
                <a:solidFill>
                  <a:srgbClr val="3F3F3F"/>
                </a:solidFill>
              </a:rPr>
              <a:t>, in PMLR 80:1939-1948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14A170-A5C6-7A4E-B55D-EB95A5970BBA}"/>
              </a:ext>
            </a:extLst>
          </p:cNvPr>
          <p:cNvSpPr/>
          <p:nvPr/>
        </p:nvSpPr>
        <p:spPr>
          <a:xfrm>
            <a:off x="8089255" y="3783466"/>
            <a:ext cx="864296" cy="8925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E391B-2E54-4A4A-9771-9ABC364A15DD}"/>
              </a:ext>
            </a:extLst>
          </p:cNvPr>
          <p:cNvSpPr txBox="1"/>
          <p:nvPr/>
        </p:nvSpPr>
        <p:spPr>
          <a:xfrm>
            <a:off x="4485642" y="3676980"/>
            <a:ext cx="137128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z="1200">
                <a:solidFill>
                  <a:schemeClr val="accent3"/>
                </a:solidFill>
              </a:rPr>
              <a:t>Refine Cohort and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231BC4-2E19-B947-98FB-A94B1A182F07}"/>
              </a:ext>
            </a:extLst>
          </p:cNvPr>
          <p:cNvSpPr txBox="1"/>
          <p:nvPr/>
        </p:nvSpPr>
        <p:spPr>
          <a:xfrm>
            <a:off x="6502946" y="3772809"/>
            <a:ext cx="137128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z="1200">
                <a:solidFill>
                  <a:schemeClr val="accent3"/>
                </a:solidFill>
              </a:rPr>
              <a:t>Measure Bias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B10837-A93D-0946-9C97-6B3C26EE7154}"/>
              </a:ext>
            </a:extLst>
          </p:cNvPr>
          <p:cNvSpPr txBox="1"/>
          <p:nvPr/>
        </p:nvSpPr>
        <p:spPr>
          <a:xfrm>
            <a:off x="8363528" y="3192322"/>
            <a:ext cx="1180043" cy="398437"/>
          </a:xfrm>
          <a:prstGeom prst="flowChartTerminator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/>
              <a:t>Acceptable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D1A598-3CE7-0F4D-B2E0-69A2A4041DAE}"/>
              </a:ext>
            </a:extLst>
          </p:cNvPr>
          <p:cNvSpPr txBox="1"/>
          <p:nvPr/>
        </p:nvSpPr>
        <p:spPr>
          <a:xfrm>
            <a:off x="8363529" y="3684518"/>
            <a:ext cx="1180043" cy="451807"/>
          </a:xfrm>
          <a:prstGeom prst="flowChartTerminator">
            <a:avLst/>
          </a:prstGeom>
          <a:noFill/>
          <a:ln>
            <a:solidFill>
              <a:srgbClr val="FF0000"/>
            </a:solidFill>
          </a:ln>
        </p:spPr>
        <p:txBody>
          <a:bodyPr wrap="square" lIns="36000" tIns="0" rIns="36000" bIns="0" rtlCol="0" anchor="ctr">
            <a:no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algn="ctr"/>
            <a:r>
              <a:rPr lang="en-US" sz="1200"/>
              <a:t>Unacceptable Bias</a:t>
            </a:r>
            <a:r>
              <a:rPr lang="en-US" sz="1200" baseline="3000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942E7F-5317-FD43-B880-66BA0BCAC5FD}"/>
              </a:ext>
            </a:extLst>
          </p:cNvPr>
          <p:cNvSpPr txBox="1"/>
          <p:nvPr/>
        </p:nvSpPr>
        <p:spPr>
          <a:xfrm>
            <a:off x="10214349" y="3586537"/>
            <a:ext cx="15580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3"/>
                </a:solidFill>
              </a:rPr>
              <a:t>Understand relation to other subgroups biases</a:t>
            </a:r>
            <a:endParaRPr lang="en-US" sz="1200" baseline="30000">
              <a:solidFill>
                <a:schemeClr val="accent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D4D47A-F97A-FA43-BC9E-B9BD3C478CA8}"/>
              </a:ext>
            </a:extLst>
          </p:cNvPr>
          <p:cNvSpPr txBox="1"/>
          <p:nvPr/>
        </p:nvSpPr>
        <p:spPr>
          <a:xfrm>
            <a:off x="6497971" y="4242386"/>
            <a:ext cx="335624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z="1200" err="1">
                <a:solidFill>
                  <a:schemeClr val="accent3"/>
                </a:solidFill>
              </a:rPr>
              <a:t>Explainability</a:t>
            </a:r>
            <a:r>
              <a:rPr lang="en-US" sz="1200">
                <a:solidFill>
                  <a:schemeClr val="accent3"/>
                </a:solidFill>
              </a:rPr>
              <a:t>/ Feature Analysis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BCD0521-4D87-3846-A879-15A34D7BF4FC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856923" y="3907813"/>
            <a:ext cx="646023" cy="3496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  <a:headEnd type="none" w="med" len="med"/>
            <a:tailEnd type="triangle" w="med" len="med"/>
          </a:ln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55227B-29B2-E147-A19F-00EF56FA975A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7874227" y="3910422"/>
            <a:ext cx="489302" cy="887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  <a:headEnd type="none" w="med" len="med"/>
            <a:tailEnd type="triangle" w="med" len="med"/>
          </a:ln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539A77-2CCE-794F-B824-3E85E9E1CD2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7874227" y="3391541"/>
            <a:ext cx="489301" cy="519768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  <a:headEnd type="none" w="med" len="med"/>
            <a:tailEnd type="triangle" w="med" len="med"/>
          </a:ln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E478B9-8164-A24A-B2F0-2EF9E73F7F47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9543572" y="3909703"/>
            <a:ext cx="670777" cy="719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  <a:headEnd type="none" w="med" len="med"/>
            <a:tailEnd type="triangle" w="med" len="med"/>
          </a:ln>
        </p:spPr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6B9BB55-CD9D-B645-9B48-4BC98EF0662C}"/>
              </a:ext>
            </a:extLst>
          </p:cNvPr>
          <p:cNvCxnSpPr>
            <a:cxnSpLocks/>
            <a:stCxn id="20" idx="2"/>
            <a:endCxn id="21" idx="3"/>
          </p:cNvCxnSpPr>
          <p:nvPr/>
        </p:nvCxnSpPr>
        <p:spPr>
          <a:xfrm rot="5400000">
            <a:off x="10349773" y="3737306"/>
            <a:ext cx="148018" cy="1139142"/>
          </a:xfrm>
          <a:prstGeom prst="bentConnector2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  <a:headEnd type="none" w="med" len="med"/>
            <a:tailEnd type="triangle" w="med" len="med"/>
          </a:ln>
        </p:spPr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1229A99-7BAE-E948-B0C7-13008639ED95}"/>
              </a:ext>
            </a:extLst>
          </p:cNvPr>
          <p:cNvCxnSpPr>
            <a:cxnSpLocks/>
            <a:stCxn id="21" idx="1"/>
            <a:endCxn id="16" idx="2"/>
          </p:cNvCxnSpPr>
          <p:nvPr/>
        </p:nvCxnSpPr>
        <p:spPr>
          <a:xfrm rot="10800000">
            <a:off x="5171283" y="4138646"/>
            <a:ext cx="1326688" cy="242241"/>
          </a:xfrm>
          <a:prstGeom prst="bentConnector2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  <a:headEnd type="none" w="med" len="med"/>
            <a:tailEnd type="triangle" w="med" len="med"/>
          </a:ln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E998CC-6CC3-B44E-942E-6081CC43A48D}"/>
              </a:ext>
            </a:extLst>
          </p:cNvPr>
          <p:cNvSpPr txBox="1"/>
          <p:nvPr/>
        </p:nvSpPr>
        <p:spPr>
          <a:xfrm>
            <a:off x="4393048" y="5045684"/>
            <a:ext cx="7147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3"/>
                </a:solidFill>
              </a:rPr>
              <a:t>Analysis , simulation and bootstrap tools for probability for outcome in multiple subgroups, cut-offs, time-windows alongside explainability factors and how well the subgroups are represented in training set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FF6E1EC-C052-6248-BD14-1F20E23AE186}"/>
              </a:ext>
            </a:extLst>
          </p:cNvPr>
          <p:cNvSpPr txBox="1"/>
          <p:nvPr/>
        </p:nvSpPr>
        <p:spPr>
          <a:xfrm>
            <a:off x="8807107" y="4679535"/>
            <a:ext cx="2047909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z="1200">
                <a:solidFill>
                  <a:schemeClr val="accent3"/>
                </a:solidFill>
              </a:rPr>
              <a:t>Subgroup recalibration </a:t>
            </a:r>
            <a:r>
              <a:rPr lang="en-US" sz="1200" baseline="30000">
                <a:solidFill>
                  <a:schemeClr val="accent3"/>
                </a:solidFill>
              </a:rPr>
              <a:t>4</a:t>
            </a:r>
            <a:endParaRPr lang="en-US" sz="1200">
              <a:solidFill>
                <a:schemeClr val="accent3"/>
              </a:solidFill>
            </a:endParaRP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2D0EA33-88C9-B94F-8CF0-2B223A3FC1E2}"/>
              </a:ext>
            </a:extLst>
          </p:cNvPr>
          <p:cNvCxnSpPr>
            <a:cxnSpLocks/>
            <a:endCxn id="70" idx="3"/>
          </p:cNvCxnSpPr>
          <p:nvPr/>
        </p:nvCxnSpPr>
        <p:spPr>
          <a:xfrm rot="5400000">
            <a:off x="10689027" y="4398857"/>
            <a:ext cx="585168" cy="253189"/>
          </a:xfrm>
          <a:prstGeom prst="bentConnector2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  <a:headEnd type="none" w="med" len="med"/>
            <a:tailEnd type="triangle" w="med" len="med"/>
          </a:ln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5B1BC76-ECEA-4E02-8631-63C7BF4265D5}"/>
              </a:ext>
            </a:extLst>
          </p:cNvPr>
          <p:cNvSpPr txBox="1"/>
          <p:nvPr/>
        </p:nvSpPr>
        <p:spPr>
          <a:xfrm>
            <a:off x="6137832" y="4679535"/>
            <a:ext cx="2450602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z="1200">
                <a:solidFill>
                  <a:schemeClr val="accent3"/>
                </a:solidFill>
              </a:rPr>
              <a:t>Measure Performance Change</a:t>
            </a:r>
            <a:endParaRPr lang="en-US" sz="1200" baseline="30000">
              <a:solidFill>
                <a:schemeClr val="accent3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B66902E-7D37-4603-BD37-A072CE465633}"/>
              </a:ext>
            </a:extLst>
          </p:cNvPr>
          <p:cNvCxnSpPr>
            <a:stCxn id="70" idx="1"/>
            <a:endCxn id="36" idx="3"/>
          </p:cNvCxnSpPr>
          <p:nvPr/>
        </p:nvCxnSpPr>
        <p:spPr>
          <a:xfrm flipH="1">
            <a:off x="8588434" y="4818035"/>
            <a:ext cx="218673" cy="0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  <a:headEnd type="none" w="med" len="med"/>
            <a:tailEnd type="triangle" w="med" len="med"/>
          </a:ln>
        </p:spPr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340ADF2-9B35-46C4-ACE9-F246811F4953}"/>
              </a:ext>
            </a:extLst>
          </p:cNvPr>
          <p:cNvCxnSpPr>
            <a:cxnSpLocks/>
            <a:stCxn id="36" idx="1"/>
          </p:cNvCxnSpPr>
          <p:nvPr/>
        </p:nvCxnSpPr>
        <p:spPr>
          <a:xfrm rot="10800000">
            <a:off x="6008644" y="3940875"/>
            <a:ext cx="129189" cy="877160"/>
          </a:xfrm>
          <a:prstGeom prst="bentConnector2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  <a:headEnd type="none" w="med" len="med"/>
            <a:tailEnd type="triangle" w="med" len="med"/>
          </a:ln>
        </p:spPr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03BC3385-7B5D-5C48-BB8F-85564D98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+mn-lt"/>
              </a:rPr>
              <a:t>Example: Framework for Fairness/Bias Analysis </a:t>
            </a:r>
          </a:p>
        </p:txBody>
      </p:sp>
    </p:spTree>
    <p:extLst>
      <p:ext uri="{BB962C8B-B14F-4D97-AF65-F5344CB8AC3E}">
        <p14:creationId xmlns:p14="http://schemas.microsoft.com/office/powerpoint/2010/main" val="2002680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FBFF9-85FE-D108-7CC9-C65671326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455" y="2190613"/>
            <a:ext cx="6145048" cy="672347"/>
          </a:xfrm>
        </p:spPr>
        <p:txBody>
          <a:bodyPr/>
          <a:lstStyle/>
          <a:p>
            <a:pPr defTabSz="609585" eaLnBrk="1" latinLnBrk="0" hangingPunct="1">
              <a:spcBef>
                <a:spcPct val="0"/>
              </a:spcBef>
              <a:buNone/>
            </a:pPr>
            <a:r>
              <a:rPr lang="en-US"/>
              <a:t>“Analysis before deployment”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683A03-13D9-2BF5-EC11-4241048722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73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F9AD60-6F34-B6CE-CB8D-53757EE2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before deployment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3DBDB9-61E2-A8C0-EAA8-1497D51C4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Set of reasonability tests:</a:t>
            </a:r>
          </a:p>
          <a:p>
            <a:pPr lvl="1"/>
            <a:r>
              <a:rPr lang="en-US"/>
              <a:t>Comparison of input signals to reference</a:t>
            </a:r>
          </a:p>
          <a:p>
            <a:pPr lvl="1"/>
            <a:r>
              <a:rPr lang="en-US"/>
              <a:t>Compare of score distributions</a:t>
            </a:r>
          </a:p>
          <a:p>
            <a:pPr lvl="1"/>
            <a:r>
              <a:rPr lang="en-US"/>
              <a:t>Estimation of performance (no outcome)</a:t>
            </a:r>
          </a:p>
          <a:p>
            <a:pPr lvl="1"/>
            <a:r>
              <a:rPr lang="en-US"/>
              <a:t>Sanity tests – coverage of known risk groups by the model</a:t>
            </a:r>
          </a:p>
          <a:p>
            <a:pPr lvl="1"/>
            <a:r>
              <a:rPr lang="en-US" err="1"/>
              <a:t>Explainability</a:t>
            </a:r>
            <a:r>
              <a:rPr lang="en-US"/>
              <a:t> analysis on flagged patients – who is getting flagged</a:t>
            </a:r>
          </a:p>
          <a:p>
            <a:pPr lvl="1"/>
            <a:endParaRPr lang="en-US"/>
          </a:p>
          <a:p>
            <a:r>
              <a:rPr lang="en-US"/>
              <a:t>Semi-automated report</a:t>
            </a:r>
          </a:p>
        </p:txBody>
      </p:sp>
    </p:spTree>
    <p:extLst>
      <p:ext uri="{BB962C8B-B14F-4D97-AF65-F5344CB8AC3E}">
        <p14:creationId xmlns:p14="http://schemas.microsoft.com/office/powerpoint/2010/main" val="1373413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FBFF9-85FE-D108-7CC9-C65671326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defTabSz="609585" eaLnBrk="1" latinLnBrk="0" hangingPunct="1">
              <a:spcBef>
                <a:spcPct val="0"/>
              </a:spcBef>
              <a:buNone/>
            </a:pPr>
            <a:r>
              <a:rPr lang="en-US"/>
              <a:t>“Under The Hood”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683A03-13D9-2BF5-EC11-4241048722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45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model development pipeline tools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405512-A8CE-403F-AB12-2D7C32A6FC3E}"/>
              </a:ext>
            </a:extLst>
          </p:cNvPr>
          <p:cNvGrpSpPr/>
          <p:nvPr/>
        </p:nvGrpSpPr>
        <p:grpSpPr>
          <a:xfrm>
            <a:off x="758449" y="1175495"/>
            <a:ext cx="10150646" cy="4507009"/>
            <a:chOff x="462885" y="1190174"/>
            <a:chExt cx="10150646" cy="4507009"/>
          </a:xfrm>
        </p:grpSpPr>
        <p:grpSp>
          <p:nvGrpSpPr>
            <p:cNvPr id="3" name="Group 2"/>
            <p:cNvGrpSpPr/>
            <p:nvPr/>
          </p:nvGrpSpPr>
          <p:grpSpPr>
            <a:xfrm>
              <a:off x="462885" y="1190174"/>
              <a:ext cx="10150646" cy="4507009"/>
              <a:chOff x="1845691" y="1676401"/>
              <a:chExt cx="7612984" cy="3380257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845691" y="1676401"/>
                <a:ext cx="7612984" cy="3380257"/>
                <a:chOff x="626370" y="1752600"/>
                <a:chExt cx="7612984" cy="3380257"/>
              </a:xfrm>
            </p:grpSpPr>
            <p:sp>
              <p:nvSpPr>
                <p:cNvPr id="6" name="Rounded Rectangle 5"/>
                <p:cNvSpPr/>
                <p:nvPr/>
              </p:nvSpPr>
              <p:spPr>
                <a:xfrm>
                  <a:off x="626370" y="1752600"/>
                  <a:ext cx="7612984" cy="3380257"/>
                </a:xfrm>
                <a:prstGeom prst="roundRect">
                  <a:avLst>
                    <a:gd name="adj" fmla="val 2998"/>
                  </a:avLst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 sz="1867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5400000">
                  <a:off x="4211476" y="1509779"/>
                  <a:ext cx="330424" cy="662940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400" b="1" i="1" err="1">
                      <a:solidFill>
                        <a:srgbClr val="FF0000"/>
                      </a:solidFill>
                      <a:ea typeface="Calibri"/>
                      <a:cs typeface="Arial"/>
                    </a:rPr>
                    <a:t>MedRepositorty</a:t>
                  </a:r>
                  <a:r>
                    <a:rPr lang="en-US" sz="1400" b="1" u="sng">
                      <a:solidFill>
                        <a:srgbClr val="00B050"/>
                      </a:solidFill>
                      <a:ea typeface="Calibri"/>
                      <a:cs typeface="Arial"/>
                    </a:rPr>
                    <a:t> Data Model:</a:t>
                  </a:r>
                  <a:r>
                    <a:rPr lang="en-US" sz="1400">
                      <a:solidFill>
                        <a:srgbClr val="00B050"/>
                      </a:solidFill>
                      <a:ea typeface="Calibri"/>
                      <a:cs typeface="Arial"/>
                    </a:rPr>
                    <a:t> </a:t>
                  </a:r>
                  <a:r>
                    <a:rPr lang="en-US" sz="1400" i="1">
                      <a:solidFill>
                        <a:schemeClr val="tx1"/>
                      </a:solidFill>
                      <a:ea typeface="Calibri"/>
                      <a:cs typeface="Arial"/>
                    </a:rPr>
                    <a:t>Unified, efficient in time and memory</a:t>
                  </a: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6513479" y="275222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>
                    <a:solidFill>
                      <a:srgbClr val="000000"/>
                    </a:solidFill>
                    <a:ea typeface="Calibri"/>
                    <a:cs typeface="Arial"/>
                  </a:endParaRPr>
                </a:p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rgbClr val="FF0000"/>
                      </a:solidFill>
                      <a:ea typeface="Calibri"/>
                      <a:cs typeface="Arial"/>
                    </a:rPr>
                    <a:t>Validation</a:t>
                  </a:r>
                  <a:endParaRPr lang="en-US" sz="1000">
                    <a:solidFill>
                      <a:schemeClr val="accent6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chemeClr val="tx1"/>
                      </a:solidFill>
                      <a:ea typeface="Calibri"/>
                      <a:cs typeface="Arial"/>
                    </a:rPr>
                    <a:t>Performance analysis, Bootstrapping, multiple datasets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 rot="5400000">
                  <a:off x="6270495" y="1727015"/>
                  <a:ext cx="425420" cy="154931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rgbClr val="000000"/>
                      </a:solidFill>
                      <a:ea typeface="Calibri"/>
                      <a:cs typeface="Arial"/>
                    </a:rPr>
                    <a:t>Validation &amp; Analysis</a:t>
                  </a:r>
                  <a:endParaRPr lang="en-US" sz="933">
                    <a:ea typeface="Calibri"/>
                    <a:cs typeface="Arial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2386165" y="2760458"/>
                  <a:ext cx="784591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rgbClr val="FF0000"/>
                      </a:solidFill>
                      <a:ea typeface="Calibri"/>
                      <a:cs typeface="Arial"/>
                    </a:rPr>
                    <a:t>Repository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rgbClr val="000000"/>
                      </a:solidFill>
                      <a:ea typeface="Calibri"/>
                      <a:cs typeface="Arial"/>
                    </a:rPr>
                    <a:t>Outliers, Enrichment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710611" y="2752220"/>
                  <a:ext cx="755890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rgbClr val="FF0000"/>
                      </a:solidFill>
                      <a:ea typeface="Calibri"/>
                      <a:cs typeface="Arial"/>
                    </a:rPr>
                    <a:t>Post-Process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rgbClr val="000000"/>
                      </a:solidFill>
                      <a:ea typeface="Calibri"/>
                      <a:cs typeface="Arial"/>
                    </a:rPr>
                    <a:t>            Recalibration, Interpretation</a:t>
                  </a:r>
                  <a:endParaRPr lang="en-US" sz="1000">
                    <a:ea typeface="Calibri"/>
                    <a:cs typeface="Arial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5400000">
                  <a:off x="1741035" y="1283088"/>
                  <a:ext cx="422185" cy="24372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rgbClr val="000000"/>
                      </a:solidFill>
                      <a:ea typeface="Calibri"/>
                      <a:cs typeface="Arial"/>
                    </a:rPr>
                    <a:t>Data  Preparation</a:t>
                  </a:r>
                  <a:endParaRPr lang="en-US" sz="933">
                    <a:ea typeface="Calibri"/>
                    <a:cs typeface="Arial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280426" y="2760324"/>
                  <a:ext cx="669286" cy="182562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rgbClr val="E42017"/>
                      </a:solidFill>
                      <a:ea typeface="Calibri"/>
                      <a:cs typeface="Arial"/>
                    </a:rPr>
                    <a:t>Feature Generators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rgbClr val="002060"/>
                      </a:solidFill>
                      <a:ea typeface="Calibri"/>
                      <a:cs typeface="Arial"/>
                    </a:rPr>
                    <a:t>Moments, Trends, Embedding, Encoders</a:t>
                  </a: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5400000">
                  <a:off x="4234505" y="1338397"/>
                  <a:ext cx="420332" cy="232849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rgbClr val="000000"/>
                      </a:solidFill>
                      <a:ea typeface="Calibri"/>
                      <a:cs typeface="Arial"/>
                    </a:rPr>
                    <a:t>Model Generation</a:t>
                  </a:r>
                  <a:endParaRPr lang="en-US" sz="933">
                    <a:ea typeface="Calibri"/>
                    <a:cs typeface="Arial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993616" y="2767880"/>
                  <a:ext cx="782020" cy="182665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rgbClr val="E42017"/>
                      </a:solidFill>
                      <a:ea typeface="Calibri"/>
                      <a:cs typeface="Arial"/>
                    </a:rPr>
                    <a:t>Feature Processors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rgbClr val="000000"/>
                      </a:solidFill>
                      <a:ea typeface="Calibri"/>
                      <a:cs typeface="Arial"/>
                    </a:rPr>
                    <a:t>Imputation, Feature Selection</a:t>
                  </a:r>
                  <a:endParaRPr lang="en-US" sz="1000">
                    <a:ea typeface="Calibri"/>
                    <a:cs typeface="Arial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4831846" y="2767880"/>
                  <a:ext cx="777069" cy="181803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21920" tIns="60960" rIns="12192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>
                      <a:solidFill>
                        <a:srgbClr val="E42017"/>
                      </a:solidFill>
                      <a:ea typeface="Calibri"/>
                      <a:cs typeface="Arial"/>
                    </a:rPr>
                    <a:t>Predictors</a:t>
                  </a:r>
                  <a:endParaRPr lang="en-US" sz="1000" b="1">
                    <a:solidFill>
                      <a:srgbClr val="E42017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>
                      <a:solidFill>
                        <a:srgbClr val="000000"/>
                      </a:solidFill>
                      <a:ea typeface="Calibri"/>
                      <a:cs typeface="Arial"/>
                    </a:rPr>
                    <a:t>           Regression, Trees, Boosting, Neural-Nets</a:t>
                  </a: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7315490" y="2759810"/>
                  <a:ext cx="744382" cy="182562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72000" tIns="60960" rIns="72000" bIns="6096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endParaRPr lang="en-US" sz="1000" b="1" i="1" dirty="0">
                    <a:solidFill>
                      <a:srgbClr val="FF0000"/>
                    </a:solidFill>
                    <a:ea typeface="Calibri"/>
                    <a:cs typeface="Arial"/>
                  </a:endParaRP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b="1" i="1" dirty="0">
                      <a:solidFill>
                        <a:srgbClr val="FF0000"/>
                      </a:solidFill>
                      <a:ea typeface="Calibri"/>
                      <a:cs typeface="Arial"/>
                    </a:rPr>
                    <a:t>AlgoAnalyzer</a:t>
                  </a:r>
                </a:p>
                <a:p>
                  <a:pPr algn="ctr" rtl="0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00" dirty="0">
                      <a:solidFill>
                        <a:srgbClr val="000000"/>
                      </a:solidFill>
                      <a:ea typeface="Calibri"/>
                      <a:cs typeface="Arial"/>
                    </a:rPr>
                    <a:t>Export as AlgoMarker</a:t>
                  </a:r>
                  <a:endParaRPr lang="en-US" sz="1000" dirty="0">
                    <a:ea typeface="Calibri"/>
                    <a:cs typeface="Arial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5400000">
                  <a:off x="7474971" y="2134173"/>
                  <a:ext cx="425420" cy="74438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vert270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333"/>
                    </a:spcAft>
                  </a:pPr>
                  <a:r>
                    <a:rPr lang="en-US" sz="1067">
                      <a:solidFill>
                        <a:srgbClr val="000000"/>
                      </a:solidFill>
                      <a:ea typeface="Calibri"/>
                      <a:cs typeface="Arial"/>
                    </a:rPr>
                    <a:t>Exporting</a:t>
                  </a:r>
                  <a:endParaRPr lang="en-US" sz="933">
                    <a:ea typeface="Calibri"/>
                    <a:cs typeface="Arial"/>
                  </a:endParaRPr>
                </a:p>
              </p:txBody>
            </p:sp>
          </p:grpSp>
          <p:sp>
            <p:nvSpPr>
              <p:cNvPr id="5" name="Rectangle 4"/>
              <p:cNvSpPr/>
              <p:nvPr/>
            </p:nvSpPr>
            <p:spPr>
              <a:xfrm rot="5400000">
                <a:off x="5430797" y="-1372665"/>
                <a:ext cx="330424" cy="66294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vert270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>
                  <a:lnSpc>
                    <a:spcPct val="115000"/>
                  </a:lnSpc>
                  <a:spcAft>
                    <a:spcPts val="1333"/>
                  </a:spcAft>
                </a:pPr>
                <a:r>
                  <a:rPr lang="en-US" sz="1400" b="1" u="sng">
                    <a:solidFill>
                      <a:srgbClr val="00B050"/>
                    </a:solidFill>
                    <a:ea typeface="Calibri"/>
                    <a:cs typeface="Arial"/>
                  </a:rPr>
                  <a:t>Model construction: </a:t>
                </a:r>
                <a:r>
                  <a:rPr lang="en-US" sz="1400" i="1">
                    <a:solidFill>
                      <a:schemeClr val="tx1"/>
                    </a:solidFill>
                    <a:ea typeface="Calibri"/>
                    <a:cs typeface="Arial"/>
                  </a:rPr>
                  <a:t>Modular, C++ libraries, python APIs 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616482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rgbClr val="FF0000"/>
                  </a:solidFill>
                  <a:ea typeface="Calibri"/>
                  <a:cs typeface="Arial"/>
                </a:rPr>
                <a:t>Datasets</a:t>
              </a:r>
              <a:endParaRPr lang="en-US" sz="1000">
                <a:solidFill>
                  <a:schemeClr val="tx1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chemeClr val="tx1"/>
                  </a:solidFill>
                  <a:ea typeface="Calibri"/>
                  <a:cs typeface="Arial"/>
                </a:rPr>
                <a:t>           Importing, Organization, Normalization, Ontologies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18260" y="2533121"/>
              <a:ext cx="1046121" cy="243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endParaRPr lang="en-US" sz="1000" b="1" i="1">
                <a:solidFill>
                  <a:srgbClr val="FF0000"/>
                </a:solidFill>
                <a:ea typeface="Calibri"/>
                <a:cs typeface="Arial"/>
              </a:endParaRP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 b="1" i="1">
                  <a:solidFill>
                    <a:srgbClr val="FF0000"/>
                  </a:solidFill>
                  <a:ea typeface="Calibri"/>
                  <a:cs typeface="Arial"/>
                </a:rPr>
                <a:t>Cohort Preparation</a:t>
              </a:r>
            </a:p>
            <a:p>
              <a:pPr algn="ctr" rtl="0">
                <a:lnSpc>
                  <a:spcPct val="115000"/>
                </a:lnSpc>
                <a:spcAft>
                  <a:spcPts val="1333"/>
                </a:spcAft>
              </a:pPr>
              <a:r>
                <a:rPr lang="en-US" sz="1000">
                  <a:solidFill>
                    <a:srgbClr val="000000"/>
                  </a:solidFill>
                  <a:ea typeface="Calibri"/>
                  <a:cs typeface="Arial"/>
                </a:rPr>
                <a:t>Selecting population, Sampling, Labeling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19F1EC6-28C0-E544-5728-5207235C1AA6}"/>
              </a:ext>
            </a:extLst>
          </p:cNvPr>
          <p:cNvSpPr txBox="1"/>
          <p:nvPr/>
        </p:nvSpPr>
        <p:spPr>
          <a:xfrm>
            <a:off x="558447" y="5835913"/>
            <a:ext cx="9350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/>
              <a:t>A pipeline to process raw longitudinal medical data into insights</a:t>
            </a:r>
          </a:p>
        </p:txBody>
      </p:sp>
    </p:spTree>
    <p:extLst>
      <p:ext uri="{BB962C8B-B14F-4D97-AF65-F5344CB8AC3E}">
        <p14:creationId xmlns:p14="http://schemas.microsoft.com/office/powerpoint/2010/main" val="4081060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4069A-FF60-A501-9D16-C7BD30E2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– Configuring Features For Use in Model </a:t>
            </a:r>
            <a:br>
              <a:rPr lang="en-US" b="1" u="sng"/>
            </a:b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EE0DF6-2F6A-A904-C6D5-B2B44B54EE35}"/>
              </a:ext>
            </a:extLst>
          </p:cNvPr>
          <p:cNvGrpSpPr/>
          <p:nvPr/>
        </p:nvGrpSpPr>
        <p:grpSpPr>
          <a:xfrm>
            <a:off x="386161" y="902690"/>
            <a:ext cx="2002310" cy="2129162"/>
            <a:chOff x="716441" y="948417"/>
            <a:chExt cx="2963191" cy="21291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77789D-0ED5-E0F3-C49C-4F7B7E5C874E}"/>
                </a:ext>
              </a:extLst>
            </p:cNvPr>
            <p:cNvSpPr txBox="1"/>
            <p:nvPr/>
          </p:nvSpPr>
          <p:spPr>
            <a:xfrm>
              <a:off x="716441" y="948417"/>
              <a:ext cx="2963191" cy="326588"/>
            </a:xfrm>
            <a:prstGeom prst="rect">
              <a:avLst/>
            </a:prstGeom>
            <a:solidFill>
              <a:srgbClr val="0089D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Feature Processors</a:t>
              </a:r>
            </a:p>
          </p:txBody>
        </p:sp>
        <p:sp>
          <p:nvSpPr>
            <p:cNvPr id="5" name="TextBox 4">
              <a:hlinkClick r:id="" action="ppaction://noaction"/>
              <a:extLst>
                <a:ext uri="{FF2B5EF4-FFF2-40B4-BE49-F238E27FC236}">
                  <a16:creationId xmlns:a16="http://schemas.microsoft.com/office/drawing/2014/main" id="{7F523EE4-9AE9-125F-6448-4300502A8BD2}"/>
                </a:ext>
              </a:extLst>
            </p:cNvPr>
            <p:cNvSpPr txBox="1"/>
            <p:nvPr/>
          </p:nvSpPr>
          <p:spPr>
            <a:xfrm>
              <a:off x="716441" y="1275006"/>
              <a:ext cx="2963191" cy="180257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endParaRPr lang="en-US" sz="18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03D4CC-9635-E224-5B87-8F824B34F715}"/>
                </a:ext>
              </a:extLst>
            </p:cNvPr>
            <p:cNvSpPr txBox="1"/>
            <p:nvPr/>
          </p:nvSpPr>
          <p:spPr>
            <a:xfrm>
              <a:off x="769186" y="1344424"/>
              <a:ext cx="2854549" cy="28550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n-US" sz="1400"/>
                <a:t>Sparse Category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D704F9-ABAD-0C4A-F8D8-0E82E3E5EBF9}"/>
                </a:ext>
              </a:extLst>
            </p:cNvPr>
            <p:cNvSpPr txBox="1"/>
            <p:nvPr/>
          </p:nvSpPr>
          <p:spPr>
            <a:xfrm>
              <a:off x="769186" y="1683872"/>
              <a:ext cx="2854549" cy="28550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n-US" sz="1400"/>
                <a:t>Moment and Trend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3D9F7E-A256-8726-DCCB-523B49CC89B6}"/>
                </a:ext>
              </a:extLst>
            </p:cNvPr>
            <p:cNvSpPr txBox="1"/>
            <p:nvPr/>
          </p:nvSpPr>
          <p:spPr>
            <a:xfrm>
              <a:off x="769186" y="2023320"/>
              <a:ext cx="2854549" cy="28550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n-US" sz="1400"/>
                <a:t>Time Operators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7B1F2E-5DE1-A571-79EB-16176178E663}"/>
                </a:ext>
              </a:extLst>
            </p:cNvPr>
            <p:cNvSpPr txBox="1"/>
            <p:nvPr/>
          </p:nvSpPr>
          <p:spPr>
            <a:xfrm>
              <a:off x="769186" y="2362768"/>
              <a:ext cx="2854549" cy="28550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n-US" sz="1400"/>
                <a:t>Encode-1..N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094461-70BF-F26A-E110-C33FA02C2D1C}"/>
                </a:ext>
              </a:extLst>
            </p:cNvPr>
            <p:cNvSpPr txBox="1"/>
            <p:nvPr/>
          </p:nvSpPr>
          <p:spPr>
            <a:xfrm>
              <a:off x="769186" y="2707755"/>
              <a:ext cx="2854549" cy="28550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n-US" sz="1400"/>
                <a:t>Impute-1..K</a:t>
              </a:r>
            </a:p>
          </p:txBody>
        </p:sp>
      </p:grpSp>
      <p:pic>
        <p:nvPicPr>
          <p:cNvPr id="18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A3391DF-4F7C-6CE3-FAB7-74E8A4F74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201" y="1344046"/>
            <a:ext cx="8920906" cy="44381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EAB800-0B2E-5F66-EB4B-E3ADCFB96A16}"/>
              </a:ext>
            </a:extLst>
          </p:cNvPr>
          <p:cNvSpPr txBox="1"/>
          <p:nvPr/>
        </p:nvSpPr>
        <p:spPr>
          <a:xfrm>
            <a:off x="6774288" y="2919608"/>
            <a:ext cx="4672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This block defines generation of : </a:t>
            </a:r>
            <a:br>
              <a:rPr lang="en-US" sz="1600"/>
            </a:br>
            <a:r>
              <a:rPr lang="en-US" sz="1600">
                <a:solidFill>
                  <a:srgbClr val="F79646"/>
                </a:solidFill>
              </a:rPr>
              <a:t>11 (moment/trend operators) </a:t>
            </a:r>
            <a:r>
              <a:rPr lang="en-US" sz="1600"/>
              <a:t>X </a:t>
            </a:r>
            <a:br>
              <a:rPr lang="en-US" sz="1600"/>
            </a:br>
            <a:r>
              <a:rPr lang="en-US" sz="1600">
                <a:solidFill>
                  <a:srgbClr val="0070C0"/>
                </a:solidFill>
              </a:rPr>
              <a:t>4 (time windows) </a:t>
            </a:r>
            <a:r>
              <a:rPr lang="en-US" sz="1600"/>
              <a:t>X </a:t>
            </a:r>
            <a:br>
              <a:rPr lang="en-US" sz="1600"/>
            </a:br>
            <a:r>
              <a:rPr lang="en-US" sz="1600">
                <a:solidFill>
                  <a:schemeClr val="accent2">
                    <a:lumMod val="75000"/>
                  </a:schemeClr>
                </a:solidFill>
              </a:rPr>
              <a:t>20 (signals) </a:t>
            </a:r>
            <a:br>
              <a:rPr lang="en-US" sz="1600"/>
            </a:br>
            <a:r>
              <a:rPr lang="en-US" sz="1600"/>
              <a:t>= </a:t>
            </a:r>
            <a:r>
              <a:rPr lang="en-US" sz="1600" b="1"/>
              <a:t>880 different features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7B2B96-AB11-CD9F-A839-1A46D4ED4F27}"/>
              </a:ext>
            </a:extLst>
          </p:cNvPr>
          <p:cNvSpPr/>
          <p:nvPr/>
        </p:nvSpPr>
        <p:spPr>
          <a:xfrm>
            <a:off x="2897745" y="2377923"/>
            <a:ext cx="1429556" cy="2812263"/>
          </a:xfrm>
          <a:prstGeom prst="rect">
            <a:avLst/>
          </a:prstGeom>
          <a:solidFill>
            <a:schemeClr val="accent2">
              <a:lumMod val="75000"/>
              <a:alpha val="5098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517A63-327D-63E7-18C6-6A45D1342018}"/>
              </a:ext>
            </a:extLst>
          </p:cNvPr>
          <p:cNvSpPr/>
          <p:nvPr/>
        </p:nvSpPr>
        <p:spPr>
          <a:xfrm>
            <a:off x="3954676" y="1983346"/>
            <a:ext cx="7378731" cy="161514"/>
          </a:xfrm>
          <a:prstGeom prst="rect">
            <a:avLst/>
          </a:prstGeom>
          <a:solidFill>
            <a:srgbClr val="0070C0">
              <a:alpha val="509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40167-0825-13FC-F693-39C86A5C12B6}"/>
              </a:ext>
            </a:extLst>
          </p:cNvPr>
          <p:cNvSpPr/>
          <p:nvPr/>
        </p:nvSpPr>
        <p:spPr>
          <a:xfrm>
            <a:off x="3428288" y="1821831"/>
            <a:ext cx="7518754" cy="161514"/>
          </a:xfrm>
          <a:prstGeom prst="rect">
            <a:avLst/>
          </a:prstGeom>
          <a:solidFill>
            <a:srgbClr val="F79646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6E7812-BFCF-7832-4688-F3A97328D12A}"/>
              </a:ext>
            </a:extLst>
          </p:cNvPr>
          <p:cNvSpPr txBox="1"/>
          <p:nvPr/>
        </p:nvSpPr>
        <p:spPr>
          <a:xfrm>
            <a:off x="2619430" y="868030"/>
            <a:ext cx="8827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Configuration block with simple feature components generator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A74DD4-59A6-0996-728F-737F337754B4}"/>
              </a:ext>
            </a:extLst>
          </p:cNvPr>
          <p:cNvCxnSpPr>
            <a:cxnSpLocks/>
            <a:stCxn id="22" idx="1"/>
            <a:endCxn id="38" idx="3"/>
          </p:cNvCxnSpPr>
          <p:nvPr/>
        </p:nvCxnSpPr>
        <p:spPr>
          <a:xfrm flipH="1">
            <a:off x="2387406" y="3784055"/>
            <a:ext cx="510339" cy="85600"/>
          </a:xfrm>
          <a:prstGeom prst="straightConnector1">
            <a:avLst/>
          </a:prstGeom>
          <a:ln w="9525">
            <a:solidFill>
              <a:schemeClr val="accent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05DF7C-FC3A-F561-4CD1-C64DB28D96FB}"/>
              </a:ext>
            </a:extLst>
          </p:cNvPr>
          <p:cNvCxnSpPr>
            <a:cxnSpLocks/>
            <a:stCxn id="24" idx="1"/>
            <a:endCxn id="7" idx="3"/>
          </p:cNvCxnSpPr>
          <p:nvPr/>
        </p:nvCxnSpPr>
        <p:spPr>
          <a:xfrm flipH="1" flipV="1">
            <a:off x="2350700" y="1780896"/>
            <a:ext cx="1077588" cy="121692"/>
          </a:xfrm>
          <a:prstGeom prst="straightConnector1">
            <a:avLst/>
          </a:prstGeom>
          <a:ln w="9525">
            <a:solidFill>
              <a:srgbClr val="F7964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4AD28C-DFA0-A4BD-E781-542762206DAC}"/>
              </a:ext>
            </a:extLst>
          </p:cNvPr>
          <p:cNvCxnSpPr>
            <a:cxnSpLocks/>
            <a:stCxn id="23" idx="1"/>
            <a:endCxn id="8" idx="3"/>
          </p:cNvCxnSpPr>
          <p:nvPr/>
        </p:nvCxnSpPr>
        <p:spPr>
          <a:xfrm flipH="1">
            <a:off x="2350700" y="2064103"/>
            <a:ext cx="1603976" cy="56241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1546BAD-A010-D04F-431E-CF1ACA90A3FC}"/>
              </a:ext>
            </a:extLst>
          </p:cNvPr>
          <p:cNvGrpSpPr/>
          <p:nvPr/>
        </p:nvGrpSpPr>
        <p:grpSpPr>
          <a:xfrm>
            <a:off x="385096" y="3114072"/>
            <a:ext cx="2002310" cy="1184577"/>
            <a:chOff x="716441" y="948417"/>
            <a:chExt cx="2963191" cy="11845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82AC101-F55D-0953-46AB-5DC4972F3F9B}"/>
                </a:ext>
              </a:extLst>
            </p:cNvPr>
            <p:cNvSpPr txBox="1"/>
            <p:nvPr/>
          </p:nvSpPr>
          <p:spPr>
            <a:xfrm>
              <a:off x="716441" y="948417"/>
              <a:ext cx="2963191" cy="326588"/>
            </a:xfrm>
            <a:prstGeom prst="rect">
              <a:avLst/>
            </a:prstGeom>
            <a:solidFill>
              <a:srgbClr val="0089D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Signals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EDC8EEF-E19C-1D09-D50A-CAFAD8F1B74B}"/>
                </a:ext>
              </a:extLst>
            </p:cNvPr>
            <p:cNvSpPr txBox="1"/>
            <p:nvPr/>
          </p:nvSpPr>
          <p:spPr>
            <a:xfrm>
              <a:off x="716441" y="1275006"/>
              <a:ext cx="2963191" cy="85798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endParaRPr lang="en-US" sz="18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5F881D-C7FD-C991-44ED-946BE79E3585}"/>
                </a:ext>
              </a:extLst>
            </p:cNvPr>
            <p:cNvSpPr txBox="1"/>
            <p:nvPr/>
          </p:nvSpPr>
          <p:spPr>
            <a:xfrm>
              <a:off x="770762" y="1341709"/>
              <a:ext cx="2854548" cy="33467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n-US" sz="1400"/>
                <a:t>Core Signal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9B826F3-8BCA-D6A4-5B88-94E5AD81AE67}"/>
                </a:ext>
              </a:extLst>
            </p:cNvPr>
            <p:cNvSpPr txBox="1"/>
            <p:nvPr/>
          </p:nvSpPr>
          <p:spPr>
            <a:xfrm>
              <a:off x="770762" y="1741657"/>
              <a:ext cx="2854548" cy="33467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n-US" sz="1400"/>
                <a:t>Virtual Signal 1..M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FA4A695-03DB-D65D-C841-D2041766C915}"/>
              </a:ext>
            </a:extLst>
          </p:cNvPr>
          <p:cNvGrpSpPr/>
          <p:nvPr/>
        </p:nvGrpSpPr>
        <p:grpSpPr>
          <a:xfrm>
            <a:off x="366093" y="4832323"/>
            <a:ext cx="2040313" cy="1537950"/>
            <a:chOff x="383798" y="4616602"/>
            <a:chExt cx="2040313" cy="153795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539230D-B4C7-DE7A-BF56-9F9B7862BC18}"/>
                </a:ext>
              </a:extLst>
            </p:cNvPr>
            <p:cNvGrpSpPr/>
            <p:nvPr/>
          </p:nvGrpSpPr>
          <p:grpSpPr>
            <a:xfrm>
              <a:off x="385095" y="4616602"/>
              <a:ext cx="2039016" cy="1500267"/>
              <a:chOff x="716441" y="948417"/>
              <a:chExt cx="3017512" cy="150026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BB7A3C-0E36-FFD1-C7F9-909A9DCDB6E7}"/>
                  </a:ext>
                </a:extLst>
              </p:cNvPr>
              <p:cNvSpPr txBox="1"/>
              <p:nvPr/>
            </p:nvSpPr>
            <p:spPr>
              <a:xfrm>
                <a:off x="716441" y="948417"/>
                <a:ext cx="2963191" cy="326588"/>
              </a:xfrm>
              <a:prstGeom prst="rect">
                <a:avLst/>
              </a:prstGeom>
              <a:solidFill>
                <a:srgbClr val="0089D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sz="1400" b="1">
                    <a:solidFill>
                      <a:schemeClr val="bg1"/>
                    </a:solidFill>
                  </a:rPr>
                  <a:t>Library-K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2F5130D-52AB-1EF8-C115-E89ACD64BC32}"/>
                  </a:ext>
                </a:extLst>
              </p:cNvPr>
              <p:cNvSpPr txBox="1"/>
              <p:nvPr/>
            </p:nvSpPr>
            <p:spPr>
              <a:xfrm>
                <a:off x="716441" y="1275006"/>
                <a:ext cx="2963191" cy="857988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>
                  <a:defRPr sz="1800"/>
                </a:lvl1pPr>
              </a:lstStyle>
              <a:p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81968B9-DD12-EFC4-6303-CA1DE98DE9EC}"/>
                  </a:ext>
                </a:extLst>
              </p:cNvPr>
              <p:cNvSpPr txBox="1"/>
              <p:nvPr/>
            </p:nvSpPr>
            <p:spPr>
              <a:xfrm>
                <a:off x="770762" y="1341709"/>
                <a:ext cx="2854548" cy="33467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sz="1400"/>
                  <a:t>Component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C36D33B-65F6-803F-254C-C49869E40E4F}"/>
                  </a:ext>
                </a:extLst>
              </p:cNvPr>
              <p:cNvSpPr txBox="1"/>
              <p:nvPr/>
            </p:nvSpPr>
            <p:spPr>
              <a:xfrm>
                <a:off x="770762" y="1741657"/>
                <a:ext cx="2854548" cy="33467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>
                  <a:defRPr sz="1400"/>
                </a:lvl1pPr>
              </a:lstStyle>
              <a:p>
                <a:r>
                  <a:rPr lang="en-US"/>
                  <a:t>Component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36F1451-228C-72C5-FDDC-91B42921E539}"/>
                  </a:ext>
                </a:extLst>
              </p:cNvPr>
              <p:cNvSpPr txBox="1"/>
              <p:nvPr/>
            </p:nvSpPr>
            <p:spPr>
              <a:xfrm>
                <a:off x="716441" y="2114012"/>
                <a:ext cx="3017512" cy="3346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400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6C92852-936D-D4E9-F7F9-D7A28C33110B}"/>
                </a:ext>
              </a:extLst>
            </p:cNvPr>
            <p:cNvCxnSpPr/>
            <p:nvPr/>
          </p:nvCxnSpPr>
          <p:spPr>
            <a:xfrm>
              <a:off x="2387405" y="5744514"/>
              <a:ext cx="0" cy="372355"/>
            </a:xfrm>
            <a:prstGeom prst="lin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1802F06-55FE-307A-9276-3C580F575C92}"/>
                </a:ext>
              </a:extLst>
            </p:cNvPr>
            <p:cNvCxnSpPr/>
            <p:nvPr/>
          </p:nvCxnSpPr>
          <p:spPr>
            <a:xfrm>
              <a:off x="383798" y="5782197"/>
              <a:ext cx="0" cy="372355"/>
            </a:xfrm>
            <a:prstGeom prst="lin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</p:cxn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A51DF22-9945-10C2-6E9E-6F5C1B234B1A}"/>
              </a:ext>
            </a:extLst>
          </p:cNvPr>
          <p:cNvCxnSpPr>
            <a:cxnSpLocks/>
            <a:endCxn id="52" idx="3"/>
          </p:cNvCxnSpPr>
          <p:nvPr/>
        </p:nvCxnSpPr>
        <p:spPr>
          <a:xfrm flipH="1" flipV="1">
            <a:off x="2369700" y="5587906"/>
            <a:ext cx="287501" cy="67296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952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EA0D3F7-1C9B-9648-9569-78484E229D92}"/>
              </a:ext>
            </a:extLst>
          </p:cNvPr>
          <p:cNvSpPr/>
          <p:nvPr/>
        </p:nvSpPr>
        <p:spPr>
          <a:xfrm>
            <a:off x="2211859" y="1762833"/>
            <a:ext cx="8130746" cy="4217837"/>
          </a:xfrm>
          <a:prstGeom prst="rect">
            <a:avLst/>
          </a:prstGeom>
          <a:solidFill>
            <a:schemeClr val="bg1"/>
          </a:solidFill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CF2A4-8DF6-DB42-BA1F-B4A5AEF2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61" y="95162"/>
            <a:ext cx="10150644" cy="584775"/>
          </a:xfrm>
        </p:spPr>
        <p:txBody>
          <a:bodyPr/>
          <a:lstStyle/>
          <a:p>
            <a:r>
              <a:rPr lang="en-IL" sz="320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AlgoMedical Framework Environment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5C397B-CF96-442B-9789-409CCE0BA70C}"/>
              </a:ext>
            </a:extLst>
          </p:cNvPr>
          <p:cNvGrpSpPr/>
          <p:nvPr/>
        </p:nvGrpSpPr>
        <p:grpSpPr>
          <a:xfrm>
            <a:off x="1417315" y="1347073"/>
            <a:ext cx="1589088" cy="1275152"/>
            <a:chOff x="1417315" y="1347073"/>
            <a:chExt cx="1589088" cy="1275152"/>
          </a:xfrm>
        </p:grpSpPr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id="{B0D52300-AE67-431B-9BE6-3E5A46463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315" y="2357256"/>
              <a:ext cx="1589088" cy="26496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AF55E00-77DD-D04E-806C-A5FF172AEBFB}"/>
                </a:ext>
              </a:extLst>
            </p:cNvPr>
            <p:cNvGrpSpPr/>
            <p:nvPr/>
          </p:nvGrpSpPr>
          <p:grpSpPr>
            <a:xfrm>
              <a:off x="1498541" y="1347073"/>
              <a:ext cx="1428751" cy="1134234"/>
              <a:chOff x="4349749" y="1919936"/>
              <a:chExt cx="3492501" cy="2772571"/>
            </a:xfrm>
            <a:solidFill>
              <a:schemeClr val="bg1"/>
            </a:solidFill>
          </p:grpSpPr>
          <p:pic>
            <p:nvPicPr>
              <p:cNvPr id="16" name="Picture 2" descr="Image result for docker icon">
                <a:extLst>
                  <a:ext uri="{FF2B5EF4-FFF2-40B4-BE49-F238E27FC236}">
                    <a16:creationId xmlns:a16="http://schemas.microsoft.com/office/drawing/2014/main" id="{2CF71374-3AF3-A447-8110-B923652BD1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37108"/>
              <a:stretch/>
            </p:blipFill>
            <p:spPr bwMode="auto">
              <a:xfrm>
                <a:off x="4349750" y="1919936"/>
                <a:ext cx="3492500" cy="1876179"/>
              </a:xfrm>
              <a:prstGeom prst="rect">
                <a:avLst/>
              </a:prstGeom>
              <a:grpFill/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89CC31D-4D3B-1942-9132-5203AEAF30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9749" y="3741573"/>
                <a:ext cx="3492500" cy="647700"/>
              </a:xfrm>
              <a:prstGeom prst="rect">
                <a:avLst/>
              </a:prstGeom>
              <a:grpFill/>
            </p:spPr>
          </p:pic>
          <p:pic>
            <p:nvPicPr>
              <p:cNvPr id="17" name="Picture 2" descr="Image result for docker icon">
                <a:extLst>
                  <a:ext uri="{FF2B5EF4-FFF2-40B4-BE49-F238E27FC236}">
                    <a16:creationId xmlns:a16="http://schemas.microsoft.com/office/drawing/2014/main" id="{5947DDAD-281C-C240-AF4A-733EF59BD1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303173" y="4189912"/>
                <a:ext cx="1585653" cy="502595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E01B31D-6E3A-3D43-95C1-0830850C6A99}"/>
              </a:ext>
            </a:extLst>
          </p:cNvPr>
          <p:cNvSpPr txBox="1"/>
          <p:nvPr/>
        </p:nvSpPr>
        <p:spPr>
          <a:xfrm>
            <a:off x="3295992" y="2686520"/>
            <a:ext cx="1421027" cy="2048256"/>
          </a:xfrm>
          <a:prstGeom prst="rect">
            <a:avLst/>
          </a:prstGeom>
          <a:solidFill>
            <a:schemeClr val="tx2">
              <a:lumMod val="20000"/>
              <a:lumOff val="80000"/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L" sz="1600">
                <a:solidFill>
                  <a:schemeClr val="accent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Loading Tools and Libraries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BEFF10-5F13-2A43-98A1-008BD2AB8239}"/>
              </a:ext>
            </a:extLst>
          </p:cNvPr>
          <p:cNvSpPr txBox="1"/>
          <p:nvPr/>
        </p:nvSpPr>
        <p:spPr>
          <a:xfrm>
            <a:off x="5946687" y="3300873"/>
            <a:ext cx="1801006" cy="1432112"/>
          </a:xfrm>
          <a:prstGeom prst="rect">
            <a:avLst/>
          </a:prstGeom>
          <a:solidFill>
            <a:schemeClr val="tx2">
              <a:lumMod val="20000"/>
              <a:lumOff val="80000"/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L" sz="1600">
                <a:solidFill>
                  <a:schemeClr val="accent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Training  Tools and Libraries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AB1FD0-A6FA-B344-8D79-911AC2527A94}"/>
              </a:ext>
            </a:extLst>
          </p:cNvPr>
          <p:cNvSpPr txBox="1"/>
          <p:nvPr/>
        </p:nvSpPr>
        <p:spPr>
          <a:xfrm>
            <a:off x="7893228" y="2686520"/>
            <a:ext cx="1421027" cy="2046465"/>
          </a:xfrm>
          <a:prstGeom prst="rect">
            <a:avLst/>
          </a:prstGeom>
          <a:solidFill>
            <a:schemeClr val="tx2">
              <a:lumMod val="20000"/>
              <a:lumOff val="80000"/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L" sz="1600">
                <a:solidFill>
                  <a:schemeClr val="accent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PerformanceValidation  Tools and Libraries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1C20C8-694C-DC44-BC5B-05F166A071A5}"/>
              </a:ext>
            </a:extLst>
          </p:cNvPr>
          <p:cNvSpPr txBox="1"/>
          <p:nvPr/>
        </p:nvSpPr>
        <p:spPr>
          <a:xfrm>
            <a:off x="3295993" y="2072167"/>
            <a:ext cx="6035140" cy="481208"/>
          </a:xfrm>
          <a:prstGeom prst="rect">
            <a:avLst/>
          </a:prstGeom>
          <a:solidFill>
            <a:schemeClr val="tx2">
              <a:lumMod val="20000"/>
              <a:lumOff val="80000"/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L" sz="1600">
                <a:solidFill>
                  <a:schemeClr val="accent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Automation Layer: Scripting and Coding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C4849F-6DCB-D145-9DD9-1F1E0DECBB68}"/>
              </a:ext>
            </a:extLst>
          </p:cNvPr>
          <p:cNvSpPr txBox="1"/>
          <p:nvPr/>
        </p:nvSpPr>
        <p:spPr>
          <a:xfrm>
            <a:off x="7614273" y="4869418"/>
            <a:ext cx="11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200">
                <a:solidFill>
                  <a:schemeClr val="accent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Performance Logs and Reports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AA4A64-5B97-E04B-B323-0E87107C5D6B}"/>
              </a:ext>
            </a:extLst>
          </p:cNvPr>
          <p:cNvSpPr txBox="1"/>
          <p:nvPr/>
        </p:nvSpPr>
        <p:spPr>
          <a:xfrm>
            <a:off x="4862555" y="2686520"/>
            <a:ext cx="2885139" cy="481208"/>
          </a:xfrm>
          <a:prstGeom prst="rect">
            <a:avLst/>
          </a:prstGeom>
          <a:solidFill>
            <a:schemeClr val="tx2">
              <a:lumMod val="20000"/>
              <a:lumOff val="80000"/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L" sz="1600">
                <a:solidFill>
                  <a:schemeClr val="accent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Model Definition Language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1E89C6-FA24-3F44-A550-F21654F17382}"/>
              </a:ext>
            </a:extLst>
          </p:cNvPr>
          <p:cNvSpPr txBox="1"/>
          <p:nvPr/>
        </p:nvSpPr>
        <p:spPr>
          <a:xfrm>
            <a:off x="4862553" y="3300873"/>
            <a:ext cx="938599" cy="1432112"/>
          </a:xfrm>
          <a:prstGeom prst="rect">
            <a:avLst/>
          </a:prstGeom>
          <a:solidFill>
            <a:schemeClr val="tx2">
              <a:lumMod val="20000"/>
              <a:lumOff val="80000"/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L" sz="1600">
                <a:solidFill>
                  <a:schemeClr val="accent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Cohort Building</a:t>
            </a:r>
          </a:p>
        </p:txBody>
      </p:sp>
      <p:sp>
        <p:nvSpPr>
          <p:cNvPr id="26" name="Multidocument 83">
            <a:extLst>
              <a:ext uri="{FF2B5EF4-FFF2-40B4-BE49-F238E27FC236}">
                <a16:creationId xmlns:a16="http://schemas.microsoft.com/office/drawing/2014/main" id="{BE0E3502-B6D3-4B5D-A8C1-63894F825844}"/>
              </a:ext>
            </a:extLst>
          </p:cNvPr>
          <p:cNvSpPr/>
          <p:nvPr/>
        </p:nvSpPr>
        <p:spPr>
          <a:xfrm>
            <a:off x="6985766" y="4945402"/>
            <a:ext cx="628508" cy="538369"/>
          </a:xfrm>
          <a:prstGeom prst="flowChartMultidocument">
            <a:avLst/>
          </a:prstGeom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3A5ED23-EE37-45B2-AE4B-FB8D44D4947F}"/>
              </a:ext>
            </a:extLst>
          </p:cNvPr>
          <p:cNvGrpSpPr/>
          <p:nvPr/>
        </p:nvGrpSpPr>
        <p:grpSpPr>
          <a:xfrm>
            <a:off x="4474705" y="4882126"/>
            <a:ext cx="1706595" cy="731421"/>
            <a:chOff x="10324044" y="4494710"/>
            <a:chExt cx="891144" cy="3819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3DA2050-D2DA-482A-B708-73862E4815F7}"/>
                </a:ext>
              </a:extLst>
            </p:cNvPr>
            <p:cNvGrpSpPr/>
            <p:nvPr/>
          </p:nvGrpSpPr>
          <p:grpSpPr>
            <a:xfrm>
              <a:off x="10324045" y="4494710"/>
              <a:ext cx="891143" cy="381931"/>
              <a:chOff x="4858227" y="2461935"/>
              <a:chExt cx="2328863" cy="1519517"/>
            </a:xfrm>
          </p:grpSpPr>
          <p:sp>
            <p:nvSpPr>
              <p:cNvPr id="34" name="Freeform 335">
                <a:extLst>
                  <a:ext uri="{FF2B5EF4-FFF2-40B4-BE49-F238E27FC236}">
                    <a16:creationId xmlns:a16="http://schemas.microsoft.com/office/drawing/2014/main" id="{29FAF7CF-7317-4203-9D15-671D4F8E3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8227" y="2701242"/>
                <a:ext cx="2328862" cy="1280210"/>
              </a:xfrm>
              <a:custGeom>
                <a:avLst/>
                <a:gdLst>
                  <a:gd name="T0" fmla="*/ 0 w 863"/>
                  <a:gd name="T1" fmla="*/ 0 h 513"/>
                  <a:gd name="T2" fmla="*/ 431 w 863"/>
                  <a:gd name="T3" fmla="*/ 96 h 513"/>
                  <a:gd name="T4" fmla="*/ 863 w 863"/>
                  <a:gd name="T5" fmla="*/ 0 h 513"/>
                  <a:gd name="T6" fmla="*/ 863 w 863"/>
                  <a:gd name="T7" fmla="*/ 416 h 513"/>
                  <a:gd name="T8" fmla="*/ 431 w 863"/>
                  <a:gd name="T9" fmla="*/ 513 h 513"/>
                  <a:gd name="T10" fmla="*/ 0 w 863"/>
                  <a:gd name="T11" fmla="*/ 416 h 513"/>
                  <a:gd name="T12" fmla="*/ 0 w 863"/>
                  <a:gd name="T13" fmla="*/ 0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3" h="513">
                    <a:moveTo>
                      <a:pt x="0" y="0"/>
                    </a:moveTo>
                    <a:cubicBezTo>
                      <a:pt x="0" y="53"/>
                      <a:pt x="193" y="96"/>
                      <a:pt x="431" y="96"/>
                    </a:cubicBezTo>
                    <a:cubicBezTo>
                      <a:pt x="670" y="96"/>
                      <a:pt x="863" y="53"/>
                      <a:pt x="863" y="0"/>
                    </a:cubicBezTo>
                    <a:cubicBezTo>
                      <a:pt x="863" y="416"/>
                      <a:pt x="863" y="416"/>
                      <a:pt x="863" y="416"/>
                    </a:cubicBezTo>
                    <a:cubicBezTo>
                      <a:pt x="863" y="470"/>
                      <a:pt x="670" y="513"/>
                      <a:pt x="431" y="513"/>
                    </a:cubicBezTo>
                    <a:cubicBezTo>
                      <a:pt x="193" y="513"/>
                      <a:pt x="0" y="470"/>
                      <a:pt x="0" y="41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35" name="Oval 336">
                <a:extLst>
                  <a:ext uri="{FF2B5EF4-FFF2-40B4-BE49-F238E27FC236}">
                    <a16:creationId xmlns:a16="http://schemas.microsoft.com/office/drawing/2014/main" id="{DF8C3503-BD0E-487B-8493-369623FEB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227" y="2461935"/>
                <a:ext cx="2328863" cy="47861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36" name="Freeform 337">
                <a:extLst>
                  <a:ext uri="{FF2B5EF4-FFF2-40B4-BE49-F238E27FC236}">
                    <a16:creationId xmlns:a16="http://schemas.microsoft.com/office/drawing/2014/main" id="{D413613B-74DB-4BA2-A891-E4902C9B2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8227" y="2461935"/>
                <a:ext cx="2328863" cy="1519516"/>
              </a:xfrm>
              <a:custGeom>
                <a:avLst/>
                <a:gdLst>
                  <a:gd name="T0" fmla="*/ 863 w 863"/>
                  <a:gd name="T1" fmla="*/ 96 h 609"/>
                  <a:gd name="T2" fmla="*/ 431 w 863"/>
                  <a:gd name="T3" fmla="*/ 192 h 609"/>
                  <a:gd name="T4" fmla="*/ 0 w 863"/>
                  <a:gd name="T5" fmla="*/ 96 h 609"/>
                  <a:gd name="T6" fmla="*/ 431 w 863"/>
                  <a:gd name="T7" fmla="*/ 0 h 609"/>
                  <a:gd name="T8" fmla="*/ 863 w 863"/>
                  <a:gd name="T9" fmla="*/ 96 h 609"/>
                  <a:gd name="T10" fmla="*/ 863 w 863"/>
                  <a:gd name="T11" fmla="*/ 512 h 609"/>
                  <a:gd name="T12" fmla="*/ 431 w 863"/>
                  <a:gd name="T13" fmla="*/ 609 h 609"/>
                  <a:gd name="T14" fmla="*/ 0 w 863"/>
                  <a:gd name="T15" fmla="*/ 512 h 609"/>
                  <a:gd name="T16" fmla="*/ 0 w 863"/>
                  <a:gd name="T17" fmla="*/ 96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3" h="609">
                    <a:moveTo>
                      <a:pt x="863" y="96"/>
                    </a:moveTo>
                    <a:cubicBezTo>
                      <a:pt x="863" y="149"/>
                      <a:pt x="670" y="192"/>
                      <a:pt x="431" y="192"/>
                    </a:cubicBezTo>
                    <a:cubicBezTo>
                      <a:pt x="193" y="192"/>
                      <a:pt x="0" y="149"/>
                      <a:pt x="0" y="96"/>
                    </a:cubicBezTo>
                    <a:cubicBezTo>
                      <a:pt x="0" y="43"/>
                      <a:pt x="193" y="0"/>
                      <a:pt x="431" y="0"/>
                    </a:cubicBezTo>
                    <a:cubicBezTo>
                      <a:pt x="670" y="0"/>
                      <a:pt x="863" y="43"/>
                      <a:pt x="863" y="96"/>
                    </a:cubicBezTo>
                    <a:cubicBezTo>
                      <a:pt x="863" y="512"/>
                      <a:pt x="863" y="512"/>
                      <a:pt x="863" y="512"/>
                    </a:cubicBezTo>
                    <a:cubicBezTo>
                      <a:pt x="863" y="566"/>
                      <a:pt x="670" y="609"/>
                      <a:pt x="431" y="609"/>
                    </a:cubicBezTo>
                    <a:cubicBezTo>
                      <a:pt x="193" y="609"/>
                      <a:pt x="0" y="566"/>
                      <a:pt x="0" y="512"/>
                    </a:cubicBezTo>
                    <a:cubicBezTo>
                      <a:pt x="0" y="96"/>
                      <a:pt x="0" y="96"/>
                      <a:pt x="0" y="96"/>
                    </a:cubicBezTo>
                  </a:path>
                </a:pathLst>
              </a:custGeom>
              <a:noFill/>
              <a:ln w="952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221B8E-842D-42AE-881A-0A7273194E4C}"/>
                </a:ext>
              </a:extLst>
            </p:cNvPr>
            <p:cNvSpPr txBox="1"/>
            <p:nvPr/>
          </p:nvSpPr>
          <p:spPr>
            <a:xfrm>
              <a:off x="10324044" y="4644780"/>
              <a:ext cx="891144" cy="176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3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Repository</a:t>
              </a:r>
              <a:endParaRPr lang="en-IL" sz="1000">
                <a:solidFill>
                  <a:schemeClr val="accent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5931913-8CF5-1034-5B31-C18A709B2D09}"/>
              </a:ext>
            </a:extLst>
          </p:cNvPr>
          <p:cNvSpPr txBox="1"/>
          <p:nvPr/>
        </p:nvSpPr>
        <p:spPr>
          <a:xfrm>
            <a:off x="386161" y="862456"/>
            <a:ext cx="5756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be installed on cloud or remote-sites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423794-799F-BDEA-5EFC-72FB19FC749D}"/>
              </a:ext>
            </a:extLst>
          </p:cNvPr>
          <p:cNvGrpSpPr/>
          <p:nvPr/>
        </p:nvGrpSpPr>
        <p:grpSpPr>
          <a:xfrm>
            <a:off x="516030" y="3725914"/>
            <a:ext cx="1372548" cy="869231"/>
            <a:chOff x="496888" y="2259013"/>
            <a:chExt cx="660400" cy="418230"/>
          </a:xfrm>
          <a:solidFill>
            <a:schemeClr val="bg1">
              <a:lumMod val="95000"/>
            </a:schemeClr>
          </a:solidFill>
        </p:grpSpPr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4239F796-1E14-26DC-7727-773440BC8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88" y="2545480"/>
              <a:ext cx="660400" cy="131763"/>
            </a:xfrm>
            <a:custGeom>
              <a:avLst/>
              <a:gdLst>
                <a:gd name="T0" fmla="*/ 305 w 305"/>
                <a:gd name="T1" fmla="*/ 45 h 61"/>
                <a:gd name="T2" fmla="*/ 305 w 305"/>
                <a:gd name="T3" fmla="*/ 0 h 61"/>
                <a:gd name="T4" fmla="*/ 196 w 305"/>
                <a:gd name="T5" fmla="*/ 0 h 61"/>
                <a:gd name="T6" fmla="*/ 153 w 305"/>
                <a:gd name="T7" fmla="*/ 0 h 61"/>
                <a:gd name="T8" fmla="*/ 0 w 305"/>
                <a:gd name="T9" fmla="*/ 0 h 61"/>
                <a:gd name="T10" fmla="*/ 0 w 305"/>
                <a:gd name="T11" fmla="*/ 45 h 61"/>
                <a:gd name="T12" fmla="*/ 153 w 305"/>
                <a:gd name="T13" fmla="*/ 61 h 61"/>
                <a:gd name="T14" fmla="*/ 153 w 305"/>
                <a:gd name="T15" fmla="*/ 61 h 61"/>
                <a:gd name="T16" fmla="*/ 305 w 305"/>
                <a:gd name="T17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5" h="61">
                  <a:moveTo>
                    <a:pt x="305" y="45"/>
                  </a:moveTo>
                  <a:cubicBezTo>
                    <a:pt x="305" y="0"/>
                    <a:pt x="305" y="0"/>
                    <a:pt x="305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4"/>
                    <a:pt x="69" y="61"/>
                    <a:pt x="153" y="6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237" y="61"/>
                    <a:pt x="305" y="54"/>
                    <a:pt x="305" y="4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19050" cap="flat">
              <a:solidFill>
                <a:srgbClr val="80818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Heebo Light" pitchFamily="2" charset="-79"/>
                <a:cs typeface="Heebo Light" pitchFamily="2" charset="-79"/>
              </a:endParaRPr>
            </a:p>
          </p:txBody>
        </p:sp>
        <p:sp>
          <p:nvSpPr>
            <p:cNvPr id="37" name="Oval 28">
              <a:extLst>
                <a:ext uri="{FF2B5EF4-FFF2-40B4-BE49-F238E27FC236}">
                  <a16:creationId xmlns:a16="http://schemas.microsoft.com/office/drawing/2014/main" id="{7C6A192A-6E0F-ACE4-3DC7-06122A4CF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88" y="2507382"/>
              <a:ext cx="660400" cy="730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 cap="flat">
              <a:solidFill>
                <a:srgbClr val="80818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Heebo Light" pitchFamily="2" charset="-79"/>
                <a:cs typeface="Heebo Light" pitchFamily="2" charset="-79"/>
              </a:endParaRPr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A2BD18A5-ED9F-2054-7504-1D1FFD8CB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88" y="2422765"/>
              <a:ext cx="660400" cy="131763"/>
            </a:xfrm>
            <a:custGeom>
              <a:avLst/>
              <a:gdLst>
                <a:gd name="T0" fmla="*/ 305 w 305"/>
                <a:gd name="T1" fmla="*/ 45 h 61"/>
                <a:gd name="T2" fmla="*/ 305 w 305"/>
                <a:gd name="T3" fmla="*/ 0 h 61"/>
                <a:gd name="T4" fmla="*/ 184 w 305"/>
                <a:gd name="T5" fmla="*/ 0 h 61"/>
                <a:gd name="T6" fmla="*/ 153 w 305"/>
                <a:gd name="T7" fmla="*/ 0 h 61"/>
                <a:gd name="T8" fmla="*/ 0 w 305"/>
                <a:gd name="T9" fmla="*/ 0 h 61"/>
                <a:gd name="T10" fmla="*/ 0 w 305"/>
                <a:gd name="T11" fmla="*/ 45 h 61"/>
                <a:gd name="T12" fmla="*/ 153 w 305"/>
                <a:gd name="T13" fmla="*/ 61 h 61"/>
                <a:gd name="T14" fmla="*/ 153 w 305"/>
                <a:gd name="T15" fmla="*/ 61 h 61"/>
                <a:gd name="T16" fmla="*/ 305 w 305"/>
                <a:gd name="T17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5" h="61">
                  <a:moveTo>
                    <a:pt x="305" y="45"/>
                  </a:moveTo>
                  <a:cubicBezTo>
                    <a:pt x="305" y="0"/>
                    <a:pt x="305" y="0"/>
                    <a:pt x="305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4"/>
                    <a:pt x="69" y="61"/>
                    <a:pt x="153" y="6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237" y="61"/>
                    <a:pt x="305" y="54"/>
                    <a:pt x="305" y="4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19050" cap="flat">
              <a:solidFill>
                <a:srgbClr val="80818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Heebo Light" pitchFamily="2" charset="-79"/>
                <a:cs typeface="Heebo Light" pitchFamily="2" charset="-79"/>
              </a:endParaRPr>
            </a:p>
          </p:txBody>
        </p:sp>
        <p:sp>
          <p:nvSpPr>
            <p:cNvPr id="40" name="Oval 34">
              <a:extLst>
                <a:ext uri="{FF2B5EF4-FFF2-40B4-BE49-F238E27FC236}">
                  <a16:creationId xmlns:a16="http://schemas.microsoft.com/office/drawing/2014/main" id="{537D36B3-C994-20F5-CFE8-F8B79C8F0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88" y="2387840"/>
              <a:ext cx="660400" cy="6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 cap="flat">
              <a:solidFill>
                <a:srgbClr val="80818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Heebo Light" pitchFamily="2" charset="-79"/>
                <a:cs typeface="Heebo Light" pitchFamily="2" charset="-79"/>
              </a:endParaRPr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DBD48B3E-9C29-BCC4-012A-A7A95A4B1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88" y="2293938"/>
              <a:ext cx="660400" cy="134938"/>
            </a:xfrm>
            <a:custGeom>
              <a:avLst/>
              <a:gdLst>
                <a:gd name="T0" fmla="*/ 305 w 305"/>
                <a:gd name="T1" fmla="*/ 46 h 62"/>
                <a:gd name="T2" fmla="*/ 305 w 305"/>
                <a:gd name="T3" fmla="*/ 0 h 62"/>
                <a:gd name="T4" fmla="*/ 153 w 305"/>
                <a:gd name="T5" fmla="*/ 0 h 62"/>
                <a:gd name="T6" fmla="*/ 115 w 305"/>
                <a:gd name="T7" fmla="*/ 0 h 62"/>
                <a:gd name="T8" fmla="*/ 0 w 305"/>
                <a:gd name="T9" fmla="*/ 0 h 62"/>
                <a:gd name="T10" fmla="*/ 0 w 305"/>
                <a:gd name="T11" fmla="*/ 46 h 62"/>
                <a:gd name="T12" fmla="*/ 153 w 305"/>
                <a:gd name="T13" fmla="*/ 62 h 62"/>
                <a:gd name="T14" fmla="*/ 153 w 305"/>
                <a:gd name="T15" fmla="*/ 62 h 62"/>
                <a:gd name="T16" fmla="*/ 305 w 305"/>
                <a:gd name="T17" fmla="*/ 4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5" h="62">
                  <a:moveTo>
                    <a:pt x="305" y="46"/>
                  </a:moveTo>
                  <a:cubicBezTo>
                    <a:pt x="305" y="0"/>
                    <a:pt x="305" y="0"/>
                    <a:pt x="305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5"/>
                    <a:pt x="69" y="62"/>
                    <a:pt x="153" y="62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237" y="62"/>
                    <a:pt x="305" y="55"/>
                    <a:pt x="305" y="46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19050" cap="flat">
              <a:solidFill>
                <a:srgbClr val="80818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Heebo Light" pitchFamily="2" charset="-79"/>
                <a:cs typeface="Heebo Light" pitchFamily="2" charset="-79"/>
              </a:endParaRPr>
            </a:p>
          </p:txBody>
        </p:sp>
        <p:sp>
          <p:nvSpPr>
            <p:cNvPr id="43" name="Oval 40">
              <a:extLst>
                <a:ext uri="{FF2B5EF4-FFF2-40B4-BE49-F238E27FC236}">
                  <a16:creationId xmlns:a16="http://schemas.microsoft.com/office/drawing/2014/main" id="{67F0A6FB-8370-0E3D-974A-C8246B09E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88" y="2259013"/>
              <a:ext cx="660400" cy="71438"/>
            </a:xfrm>
            <a:prstGeom prst="ellipse">
              <a:avLst/>
            </a:prstGeom>
            <a:grpFill/>
            <a:ln w="19050" cap="flat">
              <a:solidFill>
                <a:srgbClr val="80818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Heebo Light" pitchFamily="2" charset="-79"/>
                <a:cs typeface="Heebo Light" pitchFamily="2" charset="-79"/>
              </a:endParaRPr>
            </a:p>
          </p:txBody>
        </p:sp>
        <p:sp>
          <p:nvSpPr>
            <p:cNvPr id="44" name="Oval 41">
              <a:extLst>
                <a:ext uri="{FF2B5EF4-FFF2-40B4-BE49-F238E27FC236}">
                  <a16:creationId xmlns:a16="http://schemas.microsoft.com/office/drawing/2014/main" id="{6E584736-0D97-AF60-CA1A-A431E6A71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88" y="2259013"/>
              <a:ext cx="660400" cy="71438"/>
            </a:xfrm>
            <a:prstGeom prst="ellipse">
              <a:avLst/>
            </a:prstGeom>
            <a:grpFill/>
            <a:ln w="19050" cap="flat">
              <a:solidFill>
                <a:srgbClr val="80818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Heebo Light" pitchFamily="2" charset="-79"/>
                <a:cs typeface="Heebo Light" pitchFamily="2" charset="-79"/>
              </a:endParaRPr>
            </a:p>
          </p:txBody>
        </p:sp>
        <p:sp>
          <p:nvSpPr>
            <p:cNvPr id="45" name="Oval 42">
              <a:extLst>
                <a:ext uri="{FF2B5EF4-FFF2-40B4-BE49-F238E27FC236}">
                  <a16:creationId xmlns:a16="http://schemas.microsoft.com/office/drawing/2014/main" id="{1FF43310-CA8B-873F-1EB3-3388A8934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88" y="2259013"/>
              <a:ext cx="660400" cy="71438"/>
            </a:xfrm>
            <a:prstGeom prst="ellipse">
              <a:avLst/>
            </a:prstGeom>
            <a:grpFill/>
            <a:ln w="19050" cap="flat">
              <a:solidFill>
                <a:srgbClr val="80818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Heebo Light" pitchFamily="2" charset="-79"/>
                <a:cs typeface="Heebo Light" pitchFamily="2" charset="-79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FF4E312-EACE-6FAA-18C2-CB7F281E3639}"/>
              </a:ext>
            </a:extLst>
          </p:cNvPr>
          <p:cNvSpPr txBox="1"/>
          <p:nvPr/>
        </p:nvSpPr>
        <p:spPr>
          <a:xfrm>
            <a:off x="359728" y="4637415"/>
            <a:ext cx="1706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accent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Local Data</a:t>
            </a:r>
            <a:endParaRPr lang="en-IL" sz="1000">
              <a:solidFill>
                <a:schemeClr val="accent3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01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621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7B9E0-A983-45EC-8725-91760135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61" y="95162"/>
            <a:ext cx="10150644" cy="584775"/>
          </a:xfrm>
        </p:spPr>
        <p:txBody>
          <a:bodyPr/>
          <a:lstStyle/>
          <a:p>
            <a:r>
              <a:rPr lang="en-US" sz="3200">
                <a:ea typeface="Helvetica Neue Light" panose="02000403000000020004" pitchFamily="2" charset="0"/>
              </a:rPr>
              <a:t>Challenges with AI On Medical Data</a:t>
            </a:r>
            <a:endParaRPr lang="en-IL" sz="3200">
              <a:ea typeface="Helvetica Neue Light" panose="020004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D803A-BDEA-4C10-B9A5-BA6FA429B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1998" y="1127593"/>
            <a:ext cx="6968490" cy="5346035"/>
          </a:xfrm>
        </p:spPr>
        <p:txBody>
          <a:bodyPr lIns="0" tIns="36000" rIns="0" bIns="36000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3"/>
                </a:solidFill>
                <a:ea typeface="Helvetica Neue Light" panose="02000403000000020004" pitchFamily="2" charset="0"/>
              </a:rPr>
              <a:t>Data is temporal, yet highly irregular</a:t>
            </a:r>
          </a:p>
          <a:p>
            <a:pPr marL="89533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3"/>
                </a:solidFill>
                <a:ea typeface="Helvetica Neue Light" panose="02000403000000020004" pitchFamily="2" charset="0"/>
              </a:rPr>
              <a:t>Need to create features that capture dynamics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3"/>
                </a:solidFill>
                <a:ea typeface="Helvetica Neue Light" panose="02000403000000020004" pitchFamily="2" charset="0"/>
              </a:rPr>
              <a:t>Some highly </a:t>
            </a:r>
            <a:r>
              <a:rPr lang="en-US" sz="1600" err="1">
                <a:solidFill>
                  <a:schemeClr val="accent3"/>
                </a:solidFill>
                <a:ea typeface="Helvetica Neue Light" panose="02000403000000020004" pitchFamily="2" charset="0"/>
              </a:rPr>
              <a:t>sparsed</a:t>
            </a:r>
            <a:r>
              <a:rPr lang="en-US" sz="1600">
                <a:solidFill>
                  <a:schemeClr val="accent3"/>
                </a:solidFill>
                <a:ea typeface="Helvetica Neue Light" panose="02000403000000020004" pitchFamily="2" charset="0"/>
              </a:rPr>
              <a:t> categorical signals </a:t>
            </a:r>
          </a:p>
          <a:p>
            <a:pPr marL="89533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3"/>
                </a:solidFill>
                <a:ea typeface="Helvetica Neue Light" panose="02000403000000020004" pitchFamily="2" charset="0"/>
              </a:rPr>
              <a:t>Diagnoses, Procedures, Medications (claims and HER)</a:t>
            </a:r>
          </a:p>
          <a:p>
            <a:pPr marL="89533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3"/>
                </a:solidFill>
                <a:ea typeface="Helvetica Neue Light" panose="02000403000000020004" pitchFamily="2" charset="0"/>
              </a:rPr>
              <a:t>100k and more dimensions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3"/>
                </a:solidFill>
                <a:ea typeface="Helvetica Neue Light" panose="02000403000000020004" pitchFamily="2" charset="0"/>
              </a:rPr>
              <a:t>Data comprises of different types of signals, units, distributions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accent3"/>
                </a:solidFill>
                <a:ea typeface="Helvetica Neue Light" panose="02000403000000020004" pitchFamily="2" charset="0"/>
              </a:rPr>
              <a:t>Data not collected in controlled environment –</a:t>
            </a:r>
          </a:p>
          <a:p>
            <a:pPr marL="89533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3"/>
                </a:solidFill>
                <a:ea typeface="Helvetica Neue Light" panose="02000403000000020004" pitchFamily="2" charset="0"/>
              </a:rPr>
              <a:t>It is partial and extremely noisy</a:t>
            </a:r>
          </a:p>
          <a:p>
            <a:pPr marL="89533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accent3"/>
                </a:solidFill>
                <a:ea typeface="Helvetica Neue Light" panose="02000403000000020004" pitchFamily="2" charset="0"/>
              </a:rPr>
              <a:t>Biased</a:t>
            </a:r>
          </a:p>
          <a:p>
            <a:pPr marL="89533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3"/>
                </a:solidFill>
                <a:ea typeface="Helvetica Neue Light" panose="02000403000000020004" pitchFamily="2" charset="0"/>
              </a:rPr>
              <a:t>Rich in spurious patterns that make generalization difficult</a:t>
            </a:r>
          </a:p>
          <a:p>
            <a:pPr marL="89533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accent3"/>
                </a:solidFill>
                <a:ea typeface="Helvetica Neue Light" panose="02000403000000020004" pitchFamily="2" charset="0"/>
              </a:rPr>
              <a:t>Sensitive to changes in health care policies</a:t>
            </a:r>
          </a:p>
          <a:p>
            <a:pPr marL="895335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3"/>
                </a:solidFill>
                <a:ea typeface="Helvetica Neue Light" panose="02000403000000020004" pitchFamily="2" charset="0"/>
              </a:rPr>
              <a:t>Coming from different sources and collected and reported inconsistently </a:t>
            </a:r>
            <a:endParaRPr lang="en-US" sz="1400">
              <a:ea typeface="Helvetica Neue Light" panose="02000403000000020004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>
                <a:ea typeface="Helvetica Neue Light" panose="02000403000000020004" pitchFamily="2" charset="0"/>
              </a:rPr>
              <a:t>Populations and data vary</a:t>
            </a:r>
            <a:endParaRPr lang="en-US" sz="1800">
              <a:solidFill>
                <a:schemeClr val="accent3"/>
              </a:solidFill>
              <a:ea typeface="Helvetica Neue Light" panose="02000403000000020004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9716999-5BD0-8B41-4388-DB66F166D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143" y="949569"/>
            <a:ext cx="4335939" cy="54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7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F25768B-0C66-7EA9-7591-A5B5E3FCFC9E}"/>
              </a:ext>
            </a:extLst>
          </p:cNvPr>
          <p:cNvGraphicFramePr>
            <a:graphicFrameLocks noGrp="1"/>
          </p:cNvGraphicFramePr>
          <p:nvPr/>
        </p:nvGraphicFramePr>
        <p:xfrm>
          <a:off x="3173881" y="4555255"/>
          <a:ext cx="6969880" cy="195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2470">
                  <a:extLst>
                    <a:ext uri="{9D8B030D-6E8A-4147-A177-3AD203B41FA5}">
                      <a16:colId xmlns:a16="http://schemas.microsoft.com/office/drawing/2014/main" val="3463610522"/>
                    </a:ext>
                  </a:extLst>
                </a:gridCol>
                <a:gridCol w="1742470">
                  <a:extLst>
                    <a:ext uri="{9D8B030D-6E8A-4147-A177-3AD203B41FA5}">
                      <a16:colId xmlns:a16="http://schemas.microsoft.com/office/drawing/2014/main" val="3498303111"/>
                    </a:ext>
                  </a:extLst>
                </a:gridCol>
                <a:gridCol w="1742470">
                  <a:extLst>
                    <a:ext uri="{9D8B030D-6E8A-4147-A177-3AD203B41FA5}">
                      <a16:colId xmlns:a16="http://schemas.microsoft.com/office/drawing/2014/main" val="2931912311"/>
                    </a:ext>
                  </a:extLst>
                </a:gridCol>
                <a:gridCol w="1742470">
                  <a:extLst>
                    <a:ext uri="{9D8B030D-6E8A-4147-A177-3AD203B41FA5}">
                      <a16:colId xmlns:a16="http://schemas.microsoft.com/office/drawing/2014/main" val="2630701934"/>
                    </a:ext>
                  </a:extLst>
                </a:gridCol>
              </a:tblGrid>
              <a:tr h="175875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1D7DA6"/>
                          </a:solidFill>
                          <a:latin typeface="+mn-lt"/>
                        </a:rPr>
                        <a:t>ColonFlag/LGI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1D7DA6"/>
                          </a:solidFill>
                          <a:latin typeface="+mn-lt"/>
                        </a:rPr>
                        <a:t>AAA-Flag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1D7DA6"/>
                          </a:solidFill>
                          <a:latin typeface="+mn-lt"/>
                        </a:rPr>
                        <a:t>Pre2D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1D7DA6"/>
                          </a:solidFill>
                          <a:latin typeface="+mn-lt"/>
                        </a:rPr>
                        <a:t>Flu</a:t>
                      </a:r>
                      <a:r>
                        <a:rPr lang="en-US" sz="1000" b="1">
                          <a:latin typeface="+mn-lt"/>
                        </a:rPr>
                        <a:t> </a:t>
                      </a:r>
                      <a:r>
                        <a:rPr lang="en-US" sz="1000" b="1">
                          <a:solidFill>
                            <a:srgbClr val="1D7DA6"/>
                          </a:solidFill>
                          <a:latin typeface="+mn-lt"/>
                        </a:rPr>
                        <a:t>Complications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670200"/>
                  </a:ext>
                </a:extLst>
              </a:tr>
              <a:tr h="175875">
                <a:tc>
                  <a:txBody>
                    <a:bodyPr/>
                    <a:lstStyle/>
                    <a:p>
                      <a:pPr algn="ctr"/>
                      <a:r>
                        <a:rPr lang="en-US" sz="1000" b="1" err="1">
                          <a:solidFill>
                            <a:srgbClr val="1D7DA6"/>
                          </a:solidFill>
                          <a:latin typeface="+mn-lt"/>
                        </a:rPr>
                        <a:t>LungFlag</a:t>
                      </a:r>
                      <a:endParaRPr lang="en-US" sz="1000" b="1">
                        <a:solidFill>
                          <a:srgbClr val="1D7DA6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30A8E0"/>
                          </a:solidFill>
                          <a:latin typeface="+mn-lt"/>
                        </a:rPr>
                        <a:t>Diabetic CAD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1D7DA6"/>
                          </a:solidFill>
                          <a:latin typeface="+mn-lt"/>
                        </a:rPr>
                        <a:t>Undiagnosed Diabetes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00B050"/>
                          </a:solidFill>
                          <a:latin typeface="+mn-lt"/>
                        </a:rPr>
                        <a:t>Blood Disorders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763172"/>
                  </a:ext>
                </a:extLst>
              </a:tr>
              <a:tr h="175875">
                <a:tc>
                  <a:txBody>
                    <a:bodyPr/>
                    <a:lstStyle/>
                    <a:p>
                      <a:pPr algn="ctr"/>
                      <a:r>
                        <a:rPr lang="en-US" sz="1000" err="1">
                          <a:solidFill>
                            <a:srgbClr val="00B050"/>
                          </a:solidFill>
                          <a:latin typeface="+mn-lt"/>
                        </a:rPr>
                        <a:t>GastroFlag</a:t>
                      </a:r>
                      <a:endParaRPr lang="en-US" sz="100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30A8E0"/>
                          </a:solidFill>
                          <a:latin typeface="+mn-lt"/>
                        </a:rPr>
                        <a:t>Hypertensive CAD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>
                          <a:solidFill>
                            <a:srgbClr val="2790C2"/>
                          </a:solidFill>
                          <a:latin typeface="+mn-lt"/>
                          <a:ea typeface="+mn-ea"/>
                          <a:cs typeface="+mn-cs"/>
                        </a:rPr>
                        <a:t>Undiagnosed CKD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00B050"/>
                          </a:solidFill>
                          <a:latin typeface="+mn-lt"/>
                        </a:rPr>
                        <a:t>Anemia Root Cause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955293"/>
                  </a:ext>
                </a:extLst>
              </a:tr>
              <a:tr h="175875">
                <a:tc>
                  <a:txBody>
                    <a:bodyPr/>
                    <a:lstStyle/>
                    <a:p>
                      <a:pPr algn="ctr"/>
                      <a:r>
                        <a:rPr lang="en-US" sz="1000" err="1">
                          <a:solidFill>
                            <a:srgbClr val="30A8E0"/>
                          </a:solidFill>
                          <a:latin typeface="+mn-lt"/>
                        </a:rPr>
                        <a:t>ProstateFlag</a:t>
                      </a:r>
                      <a:endParaRPr lang="en-US" sz="1000">
                        <a:solidFill>
                          <a:srgbClr val="30A8E0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30A8E0"/>
                          </a:solidFill>
                          <a:latin typeface="+mn-lt"/>
                        </a:rPr>
                        <a:t>First CAD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rgbClr val="30A8E0"/>
                          </a:solidFill>
                          <a:latin typeface="+mn-lt"/>
                        </a:rPr>
                        <a:t>CKD Fast Progressors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30A8E0"/>
                          </a:solidFill>
                          <a:latin typeface="+mn-lt"/>
                        </a:rPr>
                        <a:t>COPD Admissions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9499"/>
                  </a:ext>
                </a:extLst>
              </a:tr>
              <a:tr h="1758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30A8E0"/>
                          </a:solidFill>
                          <a:latin typeface="+mn-lt"/>
                        </a:rPr>
                        <a:t>Asymptomatic Hematuria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>
                          <a:solidFill>
                            <a:srgbClr val="30A8E0"/>
                          </a:solidFill>
                          <a:effectLst/>
                          <a:latin typeface="+mn-lt"/>
                          <a:cs typeface="Heebo Light" pitchFamily="2" charset="-79"/>
                        </a:rPr>
                        <a:t>A. Fib anticoagulation</a:t>
                      </a:r>
                      <a:endParaRPr lang="en-US" sz="1000">
                        <a:solidFill>
                          <a:srgbClr val="30A8E0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>
                          <a:solidFill>
                            <a:srgbClr val="30A8E0"/>
                          </a:solidFill>
                          <a:latin typeface="+mn-lt"/>
                          <a:ea typeface="+mn-ea"/>
                          <a:cs typeface="+mn-cs"/>
                        </a:rPr>
                        <a:t>Diabetic CKD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30A8E0"/>
                          </a:solidFill>
                          <a:latin typeface="+mn-lt"/>
                        </a:rPr>
                        <a:t>HF Admissions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986648"/>
                  </a:ext>
                </a:extLst>
              </a:tr>
              <a:tr h="175875"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endParaRPr lang="en-US" sz="1000" kern="120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n-US" sz="10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Aortic Stenosis Deter.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>
                          <a:solidFill>
                            <a:srgbClr val="30A8E0"/>
                          </a:solidFill>
                          <a:latin typeface="+mn-lt"/>
                          <a:ea typeface="+mn-ea"/>
                          <a:cs typeface="+mn-cs"/>
                        </a:rPr>
                        <a:t>Hypertensive CKD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30A8E0"/>
                          </a:solidFill>
                          <a:latin typeface="+mn-lt"/>
                        </a:rPr>
                        <a:t>CABG Admissions 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3224428"/>
                  </a:ext>
                </a:extLst>
              </a:tr>
              <a:tr h="175875"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00B050"/>
                          </a:solidFill>
                          <a:latin typeface="+mn-lt"/>
                        </a:rPr>
                        <a:t>CKD Complications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rgbClr val="30A8E0"/>
                          </a:solidFill>
                          <a:latin typeface="+mn-lt"/>
                        </a:rPr>
                        <a:t>Re/admissions</a:t>
                      </a:r>
                      <a:endParaRPr lang="en-US" sz="1000"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950273"/>
                  </a:ext>
                </a:extLst>
              </a:tr>
              <a:tr h="175875"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00B050"/>
                          </a:solidFill>
                          <a:latin typeface="+mn-lt"/>
                        </a:rPr>
                        <a:t>CKD to ERSD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64419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99B17F3-9474-BE2A-77CD-233C580C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Clinical Domains and Inputs We Use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2FAD0B-F8AD-43A8-0669-EE569987758A}"/>
              </a:ext>
            </a:extLst>
          </p:cNvPr>
          <p:cNvCxnSpPr>
            <a:cxnSpLocks/>
          </p:cNvCxnSpPr>
          <p:nvPr/>
        </p:nvCxnSpPr>
        <p:spPr>
          <a:xfrm>
            <a:off x="3015762" y="3899908"/>
            <a:ext cx="7128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AA27B4-30DE-7883-A5D0-077D51EAE73F}"/>
              </a:ext>
            </a:extLst>
          </p:cNvPr>
          <p:cNvCxnSpPr>
            <a:cxnSpLocks/>
          </p:cNvCxnSpPr>
          <p:nvPr/>
        </p:nvCxnSpPr>
        <p:spPr>
          <a:xfrm flipV="1">
            <a:off x="3015762" y="1019908"/>
            <a:ext cx="0" cy="28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DCC620-E562-57AC-6F0C-BF97EDE460AE}"/>
              </a:ext>
            </a:extLst>
          </p:cNvPr>
          <p:cNvSpPr txBox="1"/>
          <p:nvPr/>
        </p:nvSpPr>
        <p:spPr>
          <a:xfrm>
            <a:off x="3313916" y="402582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Oncology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E6AEB4-E01A-DCFB-A80D-4E7116AEAE85}"/>
              </a:ext>
            </a:extLst>
          </p:cNvPr>
          <p:cNvSpPr txBox="1"/>
          <p:nvPr/>
        </p:nvSpPr>
        <p:spPr>
          <a:xfrm>
            <a:off x="8507661" y="404482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Misc</a:t>
            </a:r>
            <a:r>
              <a:rPr lang="en-US" sz="100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FE6FEB-2F49-D246-30F3-7122763A8D27}"/>
              </a:ext>
            </a:extLst>
          </p:cNvPr>
          <p:cNvSpPr txBox="1"/>
          <p:nvPr/>
        </p:nvSpPr>
        <p:spPr>
          <a:xfrm>
            <a:off x="5095312" y="4044674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Cardiovascular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77C6C6-CD3C-DC45-5646-4A171F3199F1}"/>
              </a:ext>
            </a:extLst>
          </p:cNvPr>
          <p:cNvSpPr txBox="1"/>
          <p:nvPr/>
        </p:nvSpPr>
        <p:spPr>
          <a:xfrm>
            <a:off x="1893765" y="2931306"/>
            <a:ext cx="9204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EHR</a:t>
            </a:r>
            <a:br>
              <a:rPr lang="en-US" sz="1400"/>
            </a:br>
            <a:r>
              <a:rPr lang="en-US" sz="1100"/>
              <a:t>(Outpatient)</a:t>
            </a:r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EE233A-E097-1AD9-2945-9DB28B069CFB}"/>
              </a:ext>
            </a:extLst>
          </p:cNvPr>
          <p:cNvSpPr txBox="1"/>
          <p:nvPr/>
        </p:nvSpPr>
        <p:spPr>
          <a:xfrm>
            <a:off x="2104013" y="3466197"/>
            <a:ext cx="566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Labs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B37B1E-382F-D45E-DEDA-6A28CF1AE25F}"/>
              </a:ext>
            </a:extLst>
          </p:cNvPr>
          <p:cNvSpPr txBox="1"/>
          <p:nvPr/>
        </p:nvSpPr>
        <p:spPr>
          <a:xfrm>
            <a:off x="1909058" y="2423482"/>
            <a:ext cx="865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Claims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8C0AD0-39DB-A86F-44C9-D9FA72270E3F}"/>
              </a:ext>
            </a:extLst>
          </p:cNvPr>
          <p:cNvSpPr txBox="1"/>
          <p:nvPr/>
        </p:nvSpPr>
        <p:spPr>
          <a:xfrm>
            <a:off x="1878301" y="1842424"/>
            <a:ext cx="951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Inpatient/ER/ICU</a:t>
            </a:r>
            <a:r>
              <a:rPr lang="en-US" sz="1400" baseline="30000"/>
              <a:t>(*)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2DA30C-045E-C4E0-30CD-70390C78BA8C}"/>
              </a:ext>
            </a:extLst>
          </p:cNvPr>
          <p:cNvSpPr txBox="1"/>
          <p:nvPr/>
        </p:nvSpPr>
        <p:spPr>
          <a:xfrm>
            <a:off x="6677247" y="4032035"/>
            <a:ext cx="1684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Chronic </a:t>
            </a:r>
          </a:p>
          <a:p>
            <a:pPr algn="ctr"/>
            <a:r>
              <a:rPr lang="en-US" sz="1400"/>
              <a:t>Renal &amp; Metabolic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A67871-0294-D36E-A849-73C1524293A1}"/>
              </a:ext>
            </a:extLst>
          </p:cNvPr>
          <p:cNvSpPr/>
          <p:nvPr/>
        </p:nvSpPr>
        <p:spPr>
          <a:xfrm>
            <a:off x="10494803" y="439449"/>
            <a:ext cx="1427112" cy="461519"/>
          </a:xfrm>
          <a:prstGeom prst="rect">
            <a:avLst/>
          </a:prstGeom>
          <a:solidFill>
            <a:srgbClr val="1D7D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Validated / Deployed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1B974F-746E-3EA3-F90B-624C5036951C}"/>
              </a:ext>
            </a:extLst>
          </p:cNvPr>
          <p:cNvSpPr/>
          <p:nvPr/>
        </p:nvSpPr>
        <p:spPr>
          <a:xfrm>
            <a:off x="10494803" y="989956"/>
            <a:ext cx="1427112" cy="4615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Candidate Model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1CB8C9-9A2D-EE26-4623-87DF9179A72C}"/>
              </a:ext>
            </a:extLst>
          </p:cNvPr>
          <p:cNvSpPr/>
          <p:nvPr/>
        </p:nvSpPr>
        <p:spPr>
          <a:xfrm>
            <a:off x="10494803" y="1537170"/>
            <a:ext cx="1427112" cy="4615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Research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60A80D-CF78-31AF-28DF-474635AF96DB}"/>
              </a:ext>
            </a:extLst>
          </p:cNvPr>
          <p:cNvSpPr/>
          <p:nvPr/>
        </p:nvSpPr>
        <p:spPr>
          <a:xfrm>
            <a:off x="10494803" y="2084384"/>
            <a:ext cx="1427112" cy="461519"/>
          </a:xfrm>
          <a:prstGeom prst="rect">
            <a:avLst/>
          </a:prstGeom>
          <a:solidFill>
            <a:srgbClr val="5BF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Early Research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939C09-F1D5-78FA-4544-AEBAF5E989C1}"/>
              </a:ext>
            </a:extLst>
          </p:cNvPr>
          <p:cNvSpPr/>
          <p:nvPr/>
        </p:nvSpPr>
        <p:spPr>
          <a:xfrm>
            <a:off x="3337679" y="2857867"/>
            <a:ext cx="1368000" cy="951197"/>
          </a:xfrm>
          <a:prstGeom prst="roundRect">
            <a:avLst/>
          </a:prstGeom>
          <a:gradFill flip="none" rotWithShape="1">
            <a:gsLst>
              <a:gs pos="45000">
                <a:srgbClr val="3A97BF">
                  <a:lumMod val="75000"/>
                </a:srgbClr>
              </a:gs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rgbClr val="00B050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6E64460-913F-C346-FAA1-17E33EB6DB94}"/>
              </a:ext>
            </a:extLst>
          </p:cNvPr>
          <p:cNvSpPr/>
          <p:nvPr/>
        </p:nvSpPr>
        <p:spPr>
          <a:xfrm>
            <a:off x="5062269" y="2846566"/>
            <a:ext cx="1368000" cy="951197"/>
          </a:xfrm>
          <a:prstGeom prst="roundRect">
            <a:avLst/>
          </a:prstGeom>
          <a:gradFill flip="none" rotWithShape="1">
            <a:gsLst>
              <a:gs pos="45000">
                <a:srgbClr val="3A97BF">
                  <a:lumMod val="75000"/>
                </a:srgbClr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0B050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E602912-07F8-12B7-0515-69849C4F95F1}"/>
              </a:ext>
            </a:extLst>
          </p:cNvPr>
          <p:cNvSpPr/>
          <p:nvPr/>
        </p:nvSpPr>
        <p:spPr>
          <a:xfrm>
            <a:off x="6784965" y="2846566"/>
            <a:ext cx="1368000" cy="951197"/>
          </a:xfrm>
          <a:prstGeom prst="roundRect">
            <a:avLst/>
          </a:prstGeom>
          <a:gradFill flip="none" rotWithShape="1">
            <a:gsLst>
              <a:gs pos="29000">
                <a:srgbClr val="3A97BF">
                  <a:lumMod val="75000"/>
                </a:srgbClr>
              </a:gs>
              <a:gs pos="0">
                <a:schemeClr val="accent1">
                  <a:lumMod val="7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100000">
                <a:srgbClr val="00B050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2A67141-D44B-D4F4-16B4-CF343C72A064}"/>
              </a:ext>
            </a:extLst>
          </p:cNvPr>
          <p:cNvSpPr/>
          <p:nvPr/>
        </p:nvSpPr>
        <p:spPr>
          <a:xfrm>
            <a:off x="8507661" y="2846973"/>
            <a:ext cx="1368000" cy="951197"/>
          </a:xfrm>
          <a:prstGeom prst="roundRect">
            <a:avLst/>
          </a:prstGeom>
          <a:solidFill>
            <a:srgbClr val="1D7D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927ED30-6D56-E2A1-1001-A2CB71506CD2}"/>
              </a:ext>
            </a:extLst>
          </p:cNvPr>
          <p:cNvSpPr/>
          <p:nvPr/>
        </p:nvSpPr>
        <p:spPr>
          <a:xfrm>
            <a:off x="8507661" y="2296216"/>
            <a:ext cx="1368000" cy="432000"/>
          </a:xfrm>
          <a:prstGeom prst="roundRect">
            <a:avLst>
              <a:gd name="adj" fmla="val 31942"/>
            </a:avLst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A0F257A-5039-75C1-3C91-E3BF5C2F1686}"/>
              </a:ext>
            </a:extLst>
          </p:cNvPr>
          <p:cNvSpPr/>
          <p:nvPr/>
        </p:nvSpPr>
        <p:spPr>
          <a:xfrm>
            <a:off x="5062868" y="1839279"/>
            <a:ext cx="1368000" cy="432000"/>
          </a:xfrm>
          <a:prstGeom prst="roundRect">
            <a:avLst>
              <a:gd name="adj" fmla="val 31942"/>
            </a:avLst>
          </a:prstGeom>
          <a:solidFill>
            <a:srgbClr val="5BF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9ABDE7-4D6A-6B3B-5CAF-9B2C72E17A61}"/>
              </a:ext>
            </a:extLst>
          </p:cNvPr>
          <p:cNvSpPr txBox="1"/>
          <p:nvPr/>
        </p:nvSpPr>
        <p:spPr>
          <a:xfrm>
            <a:off x="1287711" y="6149860"/>
            <a:ext cx="1905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aseline="30000"/>
              <a:t>(*) Inpatient algorithms not listed</a:t>
            </a:r>
            <a:endParaRPr lang="en-US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AFBF69-F5F1-A5D0-A8D2-DC8FACB2548A}"/>
              </a:ext>
            </a:extLst>
          </p:cNvPr>
          <p:cNvSpPr/>
          <p:nvPr/>
        </p:nvSpPr>
        <p:spPr>
          <a:xfrm>
            <a:off x="2994113" y="4473006"/>
            <a:ext cx="1905874" cy="13650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E6EA6CC-465C-2CCA-163D-E1C9D7C58A4B}"/>
              </a:ext>
            </a:extLst>
          </p:cNvPr>
          <p:cNvSpPr/>
          <p:nvPr/>
        </p:nvSpPr>
        <p:spPr>
          <a:xfrm>
            <a:off x="4975118" y="4520103"/>
            <a:ext cx="1684671" cy="12293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4D16E09-FC1A-1706-3F7E-57DD18181974}"/>
              </a:ext>
            </a:extLst>
          </p:cNvPr>
          <p:cNvSpPr/>
          <p:nvPr/>
        </p:nvSpPr>
        <p:spPr>
          <a:xfrm>
            <a:off x="6713270" y="4520103"/>
            <a:ext cx="1708631" cy="2072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AE6738C-5E92-5229-4FDC-426A0796F87C}"/>
              </a:ext>
            </a:extLst>
          </p:cNvPr>
          <p:cNvSpPr/>
          <p:nvPr/>
        </p:nvSpPr>
        <p:spPr>
          <a:xfrm>
            <a:off x="8622494" y="4757918"/>
            <a:ext cx="1397405" cy="5767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5074E3C-9704-D5BB-DA5A-672A7CCF9BCA}"/>
              </a:ext>
            </a:extLst>
          </p:cNvPr>
          <p:cNvSpPr/>
          <p:nvPr/>
        </p:nvSpPr>
        <p:spPr>
          <a:xfrm>
            <a:off x="8507662" y="4415734"/>
            <a:ext cx="1525074" cy="4753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91E8ABF-9F0E-9CF7-427E-111BA3DD042C}"/>
              </a:ext>
            </a:extLst>
          </p:cNvPr>
          <p:cNvGrpSpPr/>
          <p:nvPr/>
        </p:nvGrpSpPr>
        <p:grpSpPr>
          <a:xfrm>
            <a:off x="8507662" y="5195114"/>
            <a:ext cx="1987142" cy="1109433"/>
            <a:chOff x="8601669" y="5195114"/>
            <a:chExt cx="2499189" cy="110943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1474255-3685-FE74-CB79-DB3ED7CA3B38}"/>
                </a:ext>
              </a:extLst>
            </p:cNvPr>
            <p:cNvSpPr/>
            <p:nvPr/>
          </p:nvSpPr>
          <p:spPr>
            <a:xfrm>
              <a:off x="8601669" y="5195114"/>
              <a:ext cx="1811058" cy="1109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493C1FC-F048-F605-1E55-A8D9008D913D}"/>
                </a:ext>
              </a:extLst>
            </p:cNvPr>
            <p:cNvSpPr/>
            <p:nvPr/>
          </p:nvSpPr>
          <p:spPr>
            <a:xfrm>
              <a:off x="9703453" y="5600430"/>
              <a:ext cx="1397405" cy="4753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EBDF178-88C7-D67B-850C-961F08472A91}"/>
              </a:ext>
            </a:extLst>
          </p:cNvPr>
          <p:cNvSpPr/>
          <p:nvPr/>
        </p:nvSpPr>
        <p:spPr>
          <a:xfrm>
            <a:off x="5017998" y="5749438"/>
            <a:ext cx="1684671" cy="202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2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3" grpId="0"/>
      <p:bldP spid="14" grpId="0"/>
      <p:bldP spid="17" grpId="0"/>
      <p:bldP spid="18" grpId="0"/>
      <p:bldP spid="29" grpId="0"/>
      <p:bldP spid="31" grpId="0" animBg="1"/>
      <p:bldP spid="32" grpId="0" animBg="1"/>
      <p:bldP spid="33" grpId="0" animBg="1"/>
      <p:bldP spid="34" grpId="0" animBg="1"/>
      <p:bldP spid="2" grpId="0" animBg="1"/>
      <p:bldP spid="35" grpId="0" animBg="1"/>
      <p:bldP spid="36" grpId="0" animBg="1"/>
      <p:bldP spid="37" grpId="0" animBg="1"/>
      <p:bldP spid="41" grpId="0" animBg="1"/>
      <p:bldP spid="42" grpId="0" animBg="1"/>
      <p:bldP spid="43" grpId="0"/>
      <p:bldP spid="20" grpId="0" animBg="1"/>
      <p:bldP spid="46" grpId="0" animBg="1"/>
      <p:bldP spid="47" grpId="0" animBg="1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D61A3C-F341-EBDB-F56C-C4B0B6D81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Broaden collaboration to additional indications of interest</a:t>
            </a:r>
          </a:p>
          <a:p>
            <a:pPr lvl="1"/>
            <a:r>
              <a:rPr lang="en-US"/>
              <a:t>Enrich the </a:t>
            </a:r>
            <a:r>
              <a:rPr lang="en-US" err="1"/>
              <a:t>AlgoSuite</a:t>
            </a:r>
            <a:r>
              <a:rPr lang="en-US"/>
              <a:t> portfolio , Value-add to additional Patient Journeys</a:t>
            </a:r>
          </a:p>
          <a:p>
            <a:pPr lvl="2"/>
            <a:r>
              <a:rPr lang="en-US"/>
              <a:t>From EarlySign roadmap</a:t>
            </a:r>
          </a:p>
          <a:p>
            <a:pPr lvl="2"/>
            <a:r>
              <a:rPr lang="en-US"/>
              <a:t>From Roche’s understanding of the market </a:t>
            </a:r>
          </a:p>
          <a:p>
            <a:r>
              <a:rPr lang="en-US"/>
              <a:t>Longer term thinking on leveraging mutual assets – R&amp;D</a:t>
            </a:r>
          </a:p>
          <a:p>
            <a:pPr lvl="1"/>
            <a:r>
              <a:rPr lang="en-US"/>
              <a:t>Combine real world with new/novel biological inputs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432B25-0209-0D7F-A54D-55778CE8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Interests </a:t>
            </a:r>
          </a:p>
        </p:txBody>
      </p:sp>
    </p:spTree>
    <p:extLst>
      <p:ext uri="{BB962C8B-B14F-4D97-AF65-F5344CB8AC3E}">
        <p14:creationId xmlns:p14="http://schemas.microsoft.com/office/powerpoint/2010/main" val="48115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FC6DB-6908-385A-3F2D-ADD0E53DC3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Beyond EHR &amp; Standard Labs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BA47A-2983-4B9E-C308-3ECEE2C2A4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83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3816-F44A-42F0-A7EF-BAB5A305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pPr marL="0" indent="0">
              <a:buNone/>
            </a:pPr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marL="0" lvl="0" indent="0" algn="ctr">
              <a:buNone/>
            </a:pPr>
            <a:r>
              <a:rPr lang="en-US">
                <a:solidFill>
                  <a:srgbClr val="30A8E0"/>
                </a:solidFill>
              </a:rPr>
              <a:t>Losing data often means losing potential insights!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B1780-7979-4485-9EB7-B187D0F7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Biological Inputs could be …</a:t>
            </a:r>
          </a:p>
        </p:txBody>
      </p:sp>
      <p:pic>
        <p:nvPicPr>
          <p:cNvPr id="1026" name="Picture 2" descr="Guide to gating in flow cytometry | Bio-Rad">
            <a:extLst>
              <a:ext uri="{FF2B5EF4-FFF2-40B4-BE49-F238E27FC236}">
                <a16:creationId xmlns:a16="http://schemas.microsoft.com/office/drawing/2014/main" id="{8DBFC09F-B9D8-459C-95FC-198730DE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31" y="1263230"/>
            <a:ext cx="2571325" cy="192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CG Interpretation: How to Read an Electrocardiogram - USA Medical and  Surgical Supplies">
            <a:extLst>
              <a:ext uri="{FF2B5EF4-FFF2-40B4-BE49-F238E27FC236}">
                <a16:creationId xmlns:a16="http://schemas.microsoft.com/office/drawing/2014/main" id="{9EE20A99-AC82-4FEE-9E85-9FEADDA33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616" y="1276480"/>
            <a:ext cx="2397257" cy="180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eaks">
            <a:extLst>
              <a:ext uri="{FF2B5EF4-FFF2-40B4-BE49-F238E27FC236}">
                <a16:creationId xmlns:a16="http://schemas.microsoft.com/office/drawing/2014/main" id="{F6EBC8E5-53D5-4AF8-95F7-13C109182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612" y="1253530"/>
            <a:ext cx="2857500" cy="196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F37BA6-277C-4A48-A020-C41491382C8E}"/>
              </a:ext>
            </a:extLst>
          </p:cNvPr>
          <p:cNvSpPr txBox="1"/>
          <p:nvPr/>
        </p:nvSpPr>
        <p:spPr>
          <a:xfrm>
            <a:off x="2939823" y="3196149"/>
            <a:ext cx="25713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30A8E0"/>
                </a:solidFill>
              </a:rPr>
              <a:t>…transformed today to simple metrics or annotations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B6A78-7BD4-4ECF-A23C-5517EE9C7358}"/>
              </a:ext>
            </a:extLst>
          </p:cNvPr>
          <p:cNvSpPr txBox="1"/>
          <p:nvPr/>
        </p:nvSpPr>
        <p:spPr>
          <a:xfrm>
            <a:off x="5654582" y="3267473"/>
            <a:ext cx="28145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30A8E0"/>
                </a:solidFill>
              </a:rPr>
              <a:t>…too complex to utilize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B5AA1-2936-4658-9DD6-1A0967D0EC2F}"/>
              </a:ext>
            </a:extLst>
          </p:cNvPr>
          <p:cNvSpPr txBox="1"/>
          <p:nvPr/>
        </p:nvSpPr>
        <p:spPr>
          <a:xfrm>
            <a:off x="8652615" y="3273838"/>
            <a:ext cx="26712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30A8E0"/>
                </a:solidFill>
              </a:rPr>
              <a:t>…or require expert human interpretation </a:t>
            </a:r>
          </a:p>
        </p:txBody>
      </p:sp>
      <p:pic>
        <p:nvPicPr>
          <p:cNvPr id="3076" name="Picture 4" descr="An Oncologist Explains &quot;Routine&quot; Blood Tests Performed in Cancer Patients.">
            <a:extLst>
              <a:ext uri="{FF2B5EF4-FFF2-40B4-BE49-F238E27FC236}">
                <a16:creationId xmlns:a16="http://schemas.microsoft.com/office/drawing/2014/main" id="{A069F6A2-40EA-43AF-BDEF-ABBBDC308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655" y="4307135"/>
            <a:ext cx="1413229" cy="112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at Should Crowdfunding Campaign Creators do When They Can't Deliver on  Time? | Art of the Kickstart">
            <a:extLst>
              <a:ext uri="{FF2B5EF4-FFF2-40B4-BE49-F238E27FC236}">
                <a16:creationId xmlns:a16="http://schemas.microsoft.com/office/drawing/2014/main" id="{5BF05294-74BF-4243-923A-B36FA841A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84" y="4731598"/>
            <a:ext cx="1708863" cy="149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LEeeg">
            <a:extLst>
              <a:ext uri="{FF2B5EF4-FFF2-40B4-BE49-F238E27FC236}">
                <a16:creationId xmlns:a16="http://schemas.microsoft.com/office/drawing/2014/main" id="{75356228-F758-4FF3-BAC6-27816C792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346" y="4080681"/>
            <a:ext cx="2028750" cy="85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E1D875-E8A2-48FB-114A-218B517958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621" r="112" b="4621"/>
          <a:stretch/>
        </p:blipFill>
        <p:spPr>
          <a:xfrm>
            <a:off x="674635" y="1436062"/>
            <a:ext cx="1687742" cy="1490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5A0857-9253-7CAA-646C-C267AA3E9B8A}"/>
              </a:ext>
            </a:extLst>
          </p:cNvPr>
          <p:cNvSpPr txBox="1"/>
          <p:nvPr/>
        </p:nvSpPr>
        <p:spPr>
          <a:xfrm>
            <a:off x="674636" y="3215679"/>
            <a:ext cx="22651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30A8E0"/>
                </a:solidFill>
              </a:rPr>
              <a:t>… Siloed and Contextless markers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93D0A-890B-5875-8C07-92924EC00D58}"/>
              </a:ext>
            </a:extLst>
          </p:cNvPr>
          <p:cNvSpPr/>
          <p:nvPr/>
        </p:nvSpPr>
        <p:spPr>
          <a:xfrm>
            <a:off x="963273" y="1680351"/>
            <a:ext cx="282552" cy="282552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70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F25768B-0C66-7EA9-7591-A5B5E3FCFC9E}"/>
              </a:ext>
            </a:extLst>
          </p:cNvPr>
          <p:cNvGraphicFramePr>
            <a:graphicFrameLocks noGrp="1"/>
          </p:cNvGraphicFramePr>
          <p:nvPr/>
        </p:nvGraphicFramePr>
        <p:xfrm>
          <a:off x="3173881" y="4555255"/>
          <a:ext cx="6969880" cy="195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2470">
                  <a:extLst>
                    <a:ext uri="{9D8B030D-6E8A-4147-A177-3AD203B41FA5}">
                      <a16:colId xmlns:a16="http://schemas.microsoft.com/office/drawing/2014/main" val="3463610522"/>
                    </a:ext>
                  </a:extLst>
                </a:gridCol>
                <a:gridCol w="1742470">
                  <a:extLst>
                    <a:ext uri="{9D8B030D-6E8A-4147-A177-3AD203B41FA5}">
                      <a16:colId xmlns:a16="http://schemas.microsoft.com/office/drawing/2014/main" val="3498303111"/>
                    </a:ext>
                  </a:extLst>
                </a:gridCol>
                <a:gridCol w="1742470">
                  <a:extLst>
                    <a:ext uri="{9D8B030D-6E8A-4147-A177-3AD203B41FA5}">
                      <a16:colId xmlns:a16="http://schemas.microsoft.com/office/drawing/2014/main" val="2931912311"/>
                    </a:ext>
                  </a:extLst>
                </a:gridCol>
                <a:gridCol w="1742470">
                  <a:extLst>
                    <a:ext uri="{9D8B030D-6E8A-4147-A177-3AD203B41FA5}">
                      <a16:colId xmlns:a16="http://schemas.microsoft.com/office/drawing/2014/main" val="2630701934"/>
                    </a:ext>
                  </a:extLst>
                </a:gridCol>
              </a:tblGrid>
              <a:tr h="175875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1D7DA6"/>
                          </a:solidFill>
                          <a:latin typeface="+mn-lt"/>
                        </a:rPr>
                        <a:t>ColonFlag/LGI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1D7DA6"/>
                          </a:solidFill>
                          <a:latin typeface="+mn-lt"/>
                        </a:rPr>
                        <a:t>AAA-Flag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1D7DA6"/>
                          </a:solidFill>
                          <a:latin typeface="+mn-lt"/>
                        </a:rPr>
                        <a:t>Pre2D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1D7DA6"/>
                          </a:solidFill>
                          <a:latin typeface="+mn-lt"/>
                        </a:rPr>
                        <a:t>Flu</a:t>
                      </a:r>
                      <a:r>
                        <a:rPr lang="en-US" sz="1000" b="1">
                          <a:latin typeface="+mn-lt"/>
                        </a:rPr>
                        <a:t> </a:t>
                      </a:r>
                      <a:r>
                        <a:rPr lang="en-US" sz="1000" b="1">
                          <a:solidFill>
                            <a:srgbClr val="1D7DA6"/>
                          </a:solidFill>
                          <a:latin typeface="+mn-lt"/>
                        </a:rPr>
                        <a:t>Complications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670200"/>
                  </a:ext>
                </a:extLst>
              </a:tr>
              <a:tr h="175875">
                <a:tc>
                  <a:txBody>
                    <a:bodyPr/>
                    <a:lstStyle/>
                    <a:p>
                      <a:pPr algn="ctr"/>
                      <a:r>
                        <a:rPr lang="en-US" sz="1000" b="1" err="1">
                          <a:solidFill>
                            <a:srgbClr val="1D7DA6"/>
                          </a:solidFill>
                          <a:latin typeface="+mn-lt"/>
                        </a:rPr>
                        <a:t>LungFlag</a:t>
                      </a:r>
                      <a:endParaRPr lang="en-US" sz="1000" b="1">
                        <a:solidFill>
                          <a:srgbClr val="1D7DA6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30A8E0"/>
                          </a:solidFill>
                          <a:latin typeface="+mn-lt"/>
                        </a:rPr>
                        <a:t>Diabetic CAD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1D7DA6"/>
                          </a:solidFill>
                          <a:latin typeface="+mn-lt"/>
                        </a:rPr>
                        <a:t>Undiagnosed Diabetes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00B050"/>
                          </a:solidFill>
                          <a:latin typeface="+mn-lt"/>
                        </a:rPr>
                        <a:t>Blood Disorders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763172"/>
                  </a:ext>
                </a:extLst>
              </a:tr>
              <a:tr h="175875">
                <a:tc>
                  <a:txBody>
                    <a:bodyPr/>
                    <a:lstStyle/>
                    <a:p>
                      <a:pPr algn="ctr"/>
                      <a:r>
                        <a:rPr lang="en-US" sz="1000" err="1">
                          <a:solidFill>
                            <a:srgbClr val="00B050"/>
                          </a:solidFill>
                          <a:latin typeface="+mn-lt"/>
                        </a:rPr>
                        <a:t>GastroFlag</a:t>
                      </a:r>
                      <a:endParaRPr lang="en-US" sz="100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30A8E0"/>
                          </a:solidFill>
                          <a:latin typeface="+mn-lt"/>
                        </a:rPr>
                        <a:t>Hypertensive CAD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>
                          <a:solidFill>
                            <a:srgbClr val="2790C2"/>
                          </a:solidFill>
                          <a:latin typeface="+mn-lt"/>
                          <a:ea typeface="+mn-ea"/>
                          <a:cs typeface="+mn-cs"/>
                        </a:rPr>
                        <a:t>Undiagnosed CKD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00B050"/>
                          </a:solidFill>
                          <a:latin typeface="+mn-lt"/>
                        </a:rPr>
                        <a:t>Anemia Root Cause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955293"/>
                  </a:ext>
                </a:extLst>
              </a:tr>
              <a:tr h="175875">
                <a:tc>
                  <a:txBody>
                    <a:bodyPr/>
                    <a:lstStyle/>
                    <a:p>
                      <a:pPr algn="ctr"/>
                      <a:r>
                        <a:rPr lang="en-US" sz="1000" err="1">
                          <a:solidFill>
                            <a:srgbClr val="30A8E0"/>
                          </a:solidFill>
                          <a:latin typeface="+mn-lt"/>
                        </a:rPr>
                        <a:t>ProstateFlag</a:t>
                      </a:r>
                      <a:endParaRPr lang="en-US" sz="1000">
                        <a:solidFill>
                          <a:srgbClr val="30A8E0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30A8E0"/>
                          </a:solidFill>
                          <a:latin typeface="+mn-lt"/>
                        </a:rPr>
                        <a:t>First CAD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rgbClr val="30A8E0"/>
                          </a:solidFill>
                          <a:latin typeface="+mn-lt"/>
                        </a:rPr>
                        <a:t>CKD Fast Progressors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30A8E0"/>
                          </a:solidFill>
                          <a:latin typeface="+mn-lt"/>
                        </a:rPr>
                        <a:t>COPD Admissions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259499"/>
                  </a:ext>
                </a:extLst>
              </a:tr>
              <a:tr h="1758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30A8E0"/>
                          </a:solidFill>
                          <a:latin typeface="+mn-lt"/>
                        </a:rPr>
                        <a:t>Asymptomatic Hematuria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>
                          <a:solidFill>
                            <a:srgbClr val="30A8E0"/>
                          </a:solidFill>
                          <a:effectLst/>
                          <a:latin typeface="+mn-lt"/>
                          <a:cs typeface="Heebo Light" pitchFamily="2" charset="-79"/>
                        </a:rPr>
                        <a:t>A. Fib anticoagulation</a:t>
                      </a:r>
                      <a:endParaRPr lang="en-US" sz="1000">
                        <a:solidFill>
                          <a:srgbClr val="30A8E0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>
                          <a:solidFill>
                            <a:srgbClr val="30A8E0"/>
                          </a:solidFill>
                          <a:latin typeface="+mn-lt"/>
                          <a:ea typeface="+mn-ea"/>
                          <a:cs typeface="+mn-cs"/>
                        </a:rPr>
                        <a:t>Diabetic CKD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30A8E0"/>
                          </a:solidFill>
                          <a:latin typeface="+mn-lt"/>
                        </a:rPr>
                        <a:t>HF Admissions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986648"/>
                  </a:ext>
                </a:extLst>
              </a:tr>
              <a:tr h="175875"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endParaRPr lang="en-US" sz="1000" kern="120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n-US" sz="1000" kern="120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Aortic Stenosis Deter.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>
                          <a:solidFill>
                            <a:srgbClr val="30A8E0"/>
                          </a:solidFill>
                          <a:latin typeface="+mn-lt"/>
                          <a:ea typeface="+mn-ea"/>
                          <a:cs typeface="+mn-cs"/>
                        </a:rPr>
                        <a:t>Hypertensive CKD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30A8E0"/>
                          </a:solidFill>
                          <a:latin typeface="+mn-lt"/>
                        </a:rPr>
                        <a:t>CABG Admissions 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3224428"/>
                  </a:ext>
                </a:extLst>
              </a:tr>
              <a:tr h="175875"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00B050"/>
                          </a:solidFill>
                          <a:latin typeface="+mn-lt"/>
                        </a:rPr>
                        <a:t>CKD Complications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rgbClr val="30A8E0"/>
                          </a:solidFill>
                          <a:latin typeface="+mn-lt"/>
                        </a:rPr>
                        <a:t>Re/admissions</a:t>
                      </a:r>
                      <a:endParaRPr lang="en-US" sz="1000"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950273"/>
                  </a:ext>
                </a:extLst>
              </a:tr>
              <a:tr h="175875"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00B050"/>
                          </a:solidFill>
                          <a:latin typeface="+mn-lt"/>
                        </a:rPr>
                        <a:t>CKD to ERSD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64419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99B17F3-9474-BE2A-77CD-233C580C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Clinical Domains and Inputs We Use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2FAD0B-F8AD-43A8-0669-EE569987758A}"/>
              </a:ext>
            </a:extLst>
          </p:cNvPr>
          <p:cNvCxnSpPr>
            <a:cxnSpLocks/>
          </p:cNvCxnSpPr>
          <p:nvPr/>
        </p:nvCxnSpPr>
        <p:spPr>
          <a:xfrm>
            <a:off x="3015762" y="3899908"/>
            <a:ext cx="7128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AA27B4-30DE-7883-A5D0-077D51EAE73F}"/>
              </a:ext>
            </a:extLst>
          </p:cNvPr>
          <p:cNvCxnSpPr>
            <a:cxnSpLocks/>
          </p:cNvCxnSpPr>
          <p:nvPr/>
        </p:nvCxnSpPr>
        <p:spPr>
          <a:xfrm flipV="1">
            <a:off x="3015762" y="1019908"/>
            <a:ext cx="0" cy="28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DCC620-E562-57AC-6F0C-BF97EDE460AE}"/>
              </a:ext>
            </a:extLst>
          </p:cNvPr>
          <p:cNvSpPr txBox="1"/>
          <p:nvPr/>
        </p:nvSpPr>
        <p:spPr>
          <a:xfrm>
            <a:off x="3313916" y="402582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Oncology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E6AEB4-E01A-DCFB-A80D-4E7116AEAE85}"/>
              </a:ext>
            </a:extLst>
          </p:cNvPr>
          <p:cNvSpPr txBox="1"/>
          <p:nvPr/>
        </p:nvSpPr>
        <p:spPr>
          <a:xfrm>
            <a:off x="8507661" y="404482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Misc</a:t>
            </a:r>
            <a:r>
              <a:rPr lang="en-US" sz="100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FE6FEB-2F49-D246-30F3-7122763A8D27}"/>
              </a:ext>
            </a:extLst>
          </p:cNvPr>
          <p:cNvSpPr txBox="1"/>
          <p:nvPr/>
        </p:nvSpPr>
        <p:spPr>
          <a:xfrm>
            <a:off x="5095312" y="4044674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Cardiovascular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77C6C6-CD3C-DC45-5646-4A171F3199F1}"/>
              </a:ext>
            </a:extLst>
          </p:cNvPr>
          <p:cNvSpPr txBox="1"/>
          <p:nvPr/>
        </p:nvSpPr>
        <p:spPr>
          <a:xfrm>
            <a:off x="1893765" y="2931306"/>
            <a:ext cx="9204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EHR</a:t>
            </a:r>
            <a:br>
              <a:rPr lang="en-US" sz="1400"/>
            </a:br>
            <a:r>
              <a:rPr lang="en-US" sz="1100"/>
              <a:t>(Outpatient)</a:t>
            </a:r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EE233A-E097-1AD9-2945-9DB28B069CFB}"/>
              </a:ext>
            </a:extLst>
          </p:cNvPr>
          <p:cNvSpPr txBox="1"/>
          <p:nvPr/>
        </p:nvSpPr>
        <p:spPr>
          <a:xfrm>
            <a:off x="2104013" y="3466197"/>
            <a:ext cx="566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Labs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B37B1E-382F-D45E-DEDA-6A28CF1AE25F}"/>
              </a:ext>
            </a:extLst>
          </p:cNvPr>
          <p:cNvSpPr txBox="1"/>
          <p:nvPr/>
        </p:nvSpPr>
        <p:spPr>
          <a:xfrm>
            <a:off x="1909058" y="2423482"/>
            <a:ext cx="865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Claims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8C0AD0-39DB-A86F-44C9-D9FA72270E3F}"/>
              </a:ext>
            </a:extLst>
          </p:cNvPr>
          <p:cNvSpPr txBox="1"/>
          <p:nvPr/>
        </p:nvSpPr>
        <p:spPr>
          <a:xfrm>
            <a:off x="1878301" y="1842424"/>
            <a:ext cx="951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Inpatient/ER/ICU</a:t>
            </a:r>
            <a:r>
              <a:rPr lang="en-US" sz="1400" baseline="30000"/>
              <a:t>(*)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2DA30C-045E-C4E0-30CD-70390C78BA8C}"/>
              </a:ext>
            </a:extLst>
          </p:cNvPr>
          <p:cNvSpPr txBox="1"/>
          <p:nvPr/>
        </p:nvSpPr>
        <p:spPr>
          <a:xfrm>
            <a:off x="6677247" y="4032035"/>
            <a:ext cx="1684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Chronic </a:t>
            </a:r>
          </a:p>
          <a:p>
            <a:pPr algn="ctr"/>
            <a:r>
              <a:rPr lang="en-US" sz="1400"/>
              <a:t>Renal &amp; Metabolic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A67871-0294-D36E-A849-73C1524293A1}"/>
              </a:ext>
            </a:extLst>
          </p:cNvPr>
          <p:cNvSpPr/>
          <p:nvPr/>
        </p:nvSpPr>
        <p:spPr>
          <a:xfrm>
            <a:off x="10494803" y="439449"/>
            <a:ext cx="1427112" cy="461519"/>
          </a:xfrm>
          <a:prstGeom prst="rect">
            <a:avLst/>
          </a:prstGeom>
          <a:solidFill>
            <a:srgbClr val="1D7D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Validated / Deployed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1B974F-746E-3EA3-F90B-624C5036951C}"/>
              </a:ext>
            </a:extLst>
          </p:cNvPr>
          <p:cNvSpPr/>
          <p:nvPr/>
        </p:nvSpPr>
        <p:spPr>
          <a:xfrm>
            <a:off x="10494803" y="989956"/>
            <a:ext cx="1427112" cy="4615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Candidate Model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1CB8C9-9A2D-EE26-4623-87DF9179A72C}"/>
              </a:ext>
            </a:extLst>
          </p:cNvPr>
          <p:cNvSpPr/>
          <p:nvPr/>
        </p:nvSpPr>
        <p:spPr>
          <a:xfrm>
            <a:off x="10494803" y="1537170"/>
            <a:ext cx="1427112" cy="4615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Research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60A80D-CF78-31AF-28DF-474635AF96DB}"/>
              </a:ext>
            </a:extLst>
          </p:cNvPr>
          <p:cNvSpPr/>
          <p:nvPr/>
        </p:nvSpPr>
        <p:spPr>
          <a:xfrm>
            <a:off x="10494803" y="2084384"/>
            <a:ext cx="1427112" cy="461519"/>
          </a:xfrm>
          <a:prstGeom prst="rect">
            <a:avLst/>
          </a:prstGeom>
          <a:solidFill>
            <a:srgbClr val="5BF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Early Research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939C09-F1D5-78FA-4544-AEBAF5E989C1}"/>
              </a:ext>
            </a:extLst>
          </p:cNvPr>
          <p:cNvSpPr/>
          <p:nvPr/>
        </p:nvSpPr>
        <p:spPr>
          <a:xfrm>
            <a:off x="3337679" y="2857867"/>
            <a:ext cx="1368000" cy="951197"/>
          </a:xfrm>
          <a:prstGeom prst="roundRect">
            <a:avLst/>
          </a:prstGeom>
          <a:gradFill flip="none" rotWithShape="1">
            <a:gsLst>
              <a:gs pos="45000">
                <a:srgbClr val="3A97BF">
                  <a:lumMod val="75000"/>
                </a:srgbClr>
              </a:gs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rgbClr val="00B050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6E64460-913F-C346-FAA1-17E33EB6DB94}"/>
              </a:ext>
            </a:extLst>
          </p:cNvPr>
          <p:cNvSpPr/>
          <p:nvPr/>
        </p:nvSpPr>
        <p:spPr>
          <a:xfrm>
            <a:off x="5062269" y="2846566"/>
            <a:ext cx="1368000" cy="951197"/>
          </a:xfrm>
          <a:prstGeom prst="roundRect">
            <a:avLst/>
          </a:prstGeom>
          <a:gradFill flip="none" rotWithShape="1">
            <a:gsLst>
              <a:gs pos="45000">
                <a:srgbClr val="3A97BF">
                  <a:lumMod val="75000"/>
                </a:srgbClr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00B050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E602912-07F8-12B7-0515-69849C4F95F1}"/>
              </a:ext>
            </a:extLst>
          </p:cNvPr>
          <p:cNvSpPr/>
          <p:nvPr/>
        </p:nvSpPr>
        <p:spPr>
          <a:xfrm>
            <a:off x="6784965" y="2846566"/>
            <a:ext cx="1368000" cy="951197"/>
          </a:xfrm>
          <a:prstGeom prst="roundRect">
            <a:avLst/>
          </a:prstGeom>
          <a:gradFill flip="none" rotWithShape="1">
            <a:gsLst>
              <a:gs pos="29000">
                <a:srgbClr val="3A97BF">
                  <a:lumMod val="75000"/>
                </a:srgbClr>
              </a:gs>
              <a:gs pos="0">
                <a:schemeClr val="accent1">
                  <a:lumMod val="75000"/>
                </a:schemeClr>
              </a:gs>
              <a:gs pos="51000">
                <a:schemeClr val="accent1">
                  <a:lumMod val="45000"/>
                  <a:lumOff val="55000"/>
                </a:schemeClr>
              </a:gs>
              <a:gs pos="100000">
                <a:srgbClr val="00B050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2A67141-D44B-D4F4-16B4-CF343C72A064}"/>
              </a:ext>
            </a:extLst>
          </p:cNvPr>
          <p:cNvSpPr/>
          <p:nvPr/>
        </p:nvSpPr>
        <p:spPr>
          <a:xfrm>
            <a:off x="8507661" y="2846973"/>
            <a:ext cx="1368000" cy="951197"/>
          </a:xfrm>
          <a:prstGeom prst="roundRect">
            <a:avLst/>
          </a:prstGeom>
          <a:solidFill>
            <a:srgbClr val="1D7D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927ED30-6D56-E2A1-1001-A2CB71506CD2}"/>
              </a:ext>
            </a:extLst>
          </p:cNvPr>
          <p:cNvSpPr/>
          <p:nvPr/>
        </p:nvSpPr>
        <p:spPr>
          <a:xfrm>
            <a:off x="8507661" y="2296216"/>
            <a:ext cx="1368000" cy="432000"/>
          </a:xfrm>
          <a:prstGeom prst="roundRect">
            <a:avLst>
              <a:gd name="adj" fmla="val 31942"/>
            </a:avLst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A0F257A-5039-75C1-3C91-E3BF5C2F1686}"/>
              </a:ext>
            </a:extLst>
          </p:cNvPr>
          <p:cNvSpPr/>
          <p:nvPr/>
        </p:nvSpPr>
        <p:spPr>
          <a:xfrm>
            <a:off x="5062868" y="1839279"/>
            <a:ext cx="1368000" cy="432000"/>
          </a:xfrm>
          <a:prstGeom prst="roundRect">
            <a:avLst>
              <a:gd name="adj" fmla="val 31942"/>
            </a:avLst>
          </a:prstGeom>
          <a:solidFill>
            <a:srgbClr val="5BF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9ABDE7-4D6A-6B3B-5CAF-9B2C72E17A61}"/>
              </a:ext>
            </a:extLst>
          </p:cNvPr>
          <p:cNvSpPr txBox="1"/>
          <p:nvPr/>
        </p:nvSpPr>
        <p:spPr>
          <a:xfrm>
            <a:off x="1287711" y="6149860"/>
            <a:ext cx="1905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aseline="30000"/>
              <a:t>(*) Inpatient algorithms not listed</a:t>
            </a:r>
            <a:endParaRPr lang="en-US" sz="12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AE6738C-5E92-5229-4FDC-426A0796F87C}"/>
              </a:ext>
            </a:extLst>
          </p:cNvPr>
          <p:cNvSpPr/>
          <p:nvPr/>
        </p:nvSpPr>
        <p:spPr>
          <a:xfrm>
            <a:off x="8622494" y="4757918"/>
            <a:ext cx="1397405" cy="5767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BDF178-88C7-D67B-850C-961F08472A91}"/>
              </a:ext>
            </a:extLst>
          </p:cNvPr>
          <p:cNvSpPr/>
          <p:nvPr/>
        </p:nvSpPr>
        <p:spPr>
          <a:xfrm>
            <a:off x="5017998" y="5749438"/>
            <a:ext cx="1684671" cy="202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22879-4978-935E-AD85-CAD3D783986B}"/>
              </a:ext>
            </a:extLst>
          </p:cNvPr>
          <p:cNvSpPr txBox="1"/>
          <p:nvPr/>
        </p:nvSpPr>
        <p:spPr>
          <a:xfrm>
            <a:off x="1287711" y="1303862"/>
            <a:ext cx="1640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Novel/Proprietary Biomarkers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2FD390-4EAF-BCB1-D20E-E70E8C1F9691}"/>
              </a:ext>
            </a:extLst>
          </p:cNvPr>
          <p:cNvSpPr txBox="1"/>
          <p:nvPr/>
        </p:nvSpPr>
        <p:spPr>
          <a:xfrm>
            <a:off x="1131216" y="770929"/>
            <a:ext cx="1834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Continuous Signals</a:t>
            </a:r>
            <a:br>
              <a:rPr lang="en-US" sz="1400"/>
            </a:br>
            <a:r>
              <a:rPr lang="en-US" sz="1400"/>
              <a:t>Annotated Imaging</a:t>
            </a:r>
          </a:p>
        </p:txBody>
      </p:sp>
      <p:sp>
        <p:nvSpPr>
          <p:cNvPr id="15" name="Rectangle: Rounded Corners 46">
            <a:extLst>
              <a:ext uri="{FF2B5EF4-FFF2-40B4-BE49-F238E27FC236}">
                <a16:creationId xmlns:a16="http://schemas.microsoft.com/office/drawing/2014/main" id="{384F97F5-2635-2250-797C-DCB9C11CB6C6}"/>
              </a:ext>
            </a:extLst>
          </p:cNvPr>
          <p:cNvSpPr/>
          <p:nvPr/>
        </p:nvSpPr>
        <p:spPr>
          <a:xfrm>
            <a:off x="3355016" y="1302757"/>
            <a:ext cx="1368000" cy="432000"/>
          </a:xfrm>
          <a:prstGeom prst="roundRect">
            <a:avLst>
              <a:gd name="adj" fmla="val 31942"/>
            </a:avLst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47">
            <a:extLst>
              <a:ext uri="{FF2B5EF4-FFF2-40B4-BE49-F238E27FC236}">
                <a16:creationId xmlns:a16="http://schemas.microsoft.com/office/drawing/2014/main" id="{AF89C050-7464-4964-877B-96930A3BAE3D}"/>
              </a:ext>
            </a:extLst>
          </p:cNvPr>
          <p:cNvSpPr/>
          <p:nvPr/>
        </p:nvSpPr>
        <p:spPr>
          <a:xfrm>
            <a:off x="8507661" y="1294149"/>
            <a:ext cx="1368000" cy="432000"/>
          </a:xfrm>
          <a:prstGeom prst="roundRect">
            <a:avLst>
              <a:gd name="adj" fmla="val 31942"/>
            </a:avLst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48">
            <a:extLst>
              <a:ext uri="{FF2B5EF4-FFF2-40B4-BE49-F238E27FC236}">
                <a16:creationId xmlns:a16="http://schemas.microsoft.com/office/drawing/2014/main" id="{D971DB1B-EE66-F4FD-0C58-8AA53E0B6D2F}"/>
              </a:ext>
            </a:extLst>
          </p:cNvPr>
          <p:cNvSpPr/>
          <p:nvPr/>
        </p:nvSpPr>
        <p:spPr>
          <a:xfrm>
            <a:off x="5062792" y="810173"/>
            <a:ext cx="1368000" cy="432000"/>
          </a:xfrm>
          <a:prstGeom prst="roundRect">
            <a:avLst>
              <a:gd name="adj" fmla="val 31942"/>
            </a:avLst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318524-543C-9709-4B7E-90A72737568F}"/>
              </a:ext>
            </a:extLst>
          </p:cNvPr>
          <p:cNvSpPr txBox="1"/>
          <p:nvPr/>
        </p:nvSpPr>
        <p:spPr>
          <a:xfrm>
            <a:off x="4377417" y="451705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</a:rPr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8884A6-09CE-DA26-F5D1-85DDF38B765D}"/>
              </a:ext>
            </a:extLst>
          </p:cNvPr>
          <p:cNvSpPr txBox="1"/>
          <p:nvPr/>
        </p:nvSpPr>
        <p:spPr>
          <a:xfrm>
            <a:off x="4253555" y="4757918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</a:rPr>
              <a:t>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3DB3D8-04DB-3AFD-8B40-F0D6968897B9}"/>
              </a:ext>
            </a:extLst>
          </p:cNvPr>
          <p:cNvSpPr txBox="1"/>
          <p:nvPr/>
        </p:nvSpPr>
        <p:spPr>
          <a:xfrm>
            <a:off x="4290434" y="4999859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0750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" grpId="0" animBg="1"/>
      <p:bldP spid="10" grpId="0"/>
      <p:bldP spid="12" grpId="0"/>
      <p:bldP spid="15" grpId="0" animBg="1"/>
      <p:bldP spid="16" grpId="0" animBg="1"/>
      <p:bldP spid="19" grpId="0" animBg="1"/>
      <p:bldP spid="21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213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86611F-AE64-01E7-C2F8-F5D267A9BE10}"/>
              </a:ext>
            </a:extLst>
          </p:cNvPr>
          <p:cNvSpPr/>
          <p:nvPr/>
        </p:nvSpPr>
        <p:spPr>
          <a:xfrm>
            <a:off x="9706147" y="761778"/>
            <a:ext cx="2485853" cy="5662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B94237B-0797-F963-F36F-5598A2B503EF}"/>
              </a:ext>
            </a:extLst>
          </p:cNvPr>
          <p:cNvSpPr/>
          <p:nvPr/>
        </p:nvSpPr>
        <p:spPr>
          <a:xfrm>
            <a:off x="9867290" y="1719343"/>
            <a:ext cx="1898094" cy="1376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437227D-1148-0501-16B5-96934852186D}"/>
              </a:ext>
            </a:extLst>
          </p:cNvPr>
          <p:cNvSpPr/>
          <p:nvPr/>
        </p:nvSpPr>
        <p:spPr>
          <a:xfrm>
            <a:off x="10111387" y="2741090"/>
            <a:ext cx="1679607" cy="1241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5A8B4-0FC6-4A83-8741-991AD2A4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 Bias / Leak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0C116-44B3-4C64-8E80-A010E3C51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/>
              <a:t>Example: </a:t>
            </a:r>
            <a:r>
              <a:rPr lang="en-US" b="1"/>
              <a:t>Model to identify risk for Lung Cancer  </a:t>
            </a:r>
            <a:endParaRPr lang="en-US" sz="2100"/>
          </a:p>
          <a:p>
            <a:pPr>
              <a:lnSpc>
                <a:spcPct val="90000"/>
              </a:lnSpc>
            </a:pPr>
            <a:r>
              <a:rPr lang="en-US" sz="2100"/>
              <a:t>Case Control Design – 5 years of history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Cases 5 years from Dx Date – site decision 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Controls 5 years from index date (starting Jul 1</a:t>
            </a:r>
            <a:r>
              <a:rPr lang="en-US" sz="1700" baseline="30000"/>
              <a:t>st</a:t>
            </a:r>
            <a:r>
              <a:rPr lang="en-US" sz="1700"/>
              <a:t> on Index year) – site decision </a:t>
            </a:r>
          </a:p>
          <a:p>
            <a:pPr>
              <a:lnSpc>
                <a:spcPct val="90000"/>
              </a:lnSpc>
            </a:pPr>
            <a:r>
              <a:rPr lang="en-US" sz="2100"/>
              <a:t>Good Results</a:t>
            </a:r>
          </a:p>
          <a:p>
            <a:pPr>
              <a:lnSpc>
                <a:spcPct val="90000"/>
              </a:lnSpc>
            </a:pPr>
            <a:r>
              <a:rPr lang="en-US" sz="2100"/>
              <a:t>Work accepted to peer reviewed publication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000" b="1"/>
              <a:t>Problem ? </a:t>
            </a:r>
            <a:endParaRPr lang="en-US" sz="18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To avoid bias related to month of July 1</a:t>
            </a:r>
            <a:r>
              <a:rPr lang="en-US" sz="2000" baseline="30000"/>
              <a:t>st</a:t>
            </a:r>
            <a:r>
              <a:rPr lang="en-US" sz="2000"/>
              <a:t> , WBC was randomly selected for year from Index-date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Introduction of a new bias - </a:t>
            </a:r>
            <a:r>
              <a:rPr lang="en-US" sz="2000" i="1" u="sng">
                <a:solidFill>
                  <a:srgbClr val="FF0000"/>
                </a:solidFill>
              </a:rPr>
              <a:t>Different length of history for cases and controls</a:t>
            </a:r>
          </a:p>
          <a:p>
            <a:pPr marL="0" indent="0">
              <a:buNone/>
            </a:pPr>
            <a:r>
              <a:rPr lang="en-US" sz="2000">
                <a:solidFill>
                  <a:schemeClr val="accent1"/>
                </a:solidFill>
              </a:rPr>
              <a:t>Subtle, but the “Machine Learning Beast” lives off such hints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Arrow: Down 14">
            <a:extLst>
              <a:ext uri="{FF2B5EF4-FFF2-40B4-BE49-F238E27FC236}">
                <a16:creationId xmlns:a16="http://schemas.microsoft.com/office/drawing/2014/main" id="{2FF792B4-3F88-59E0-9291-4B01ABF6A6EE}"/>
              </a:ext>
            </a:extLst>
          </p:cNvPr>
          <p:cNvSpPr/>
          <p:nvPr/>
        </p:nvSpPr>
        <p:spPr>
          <a:xfrm>
            <a:off x="386161" y="4462091"/>
            <a:ext cx="209549" cy="228600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 rtl="0"/>
            <a:endParaRPr lang="he-IL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882455D-AF81-B820-DBDA-486D03EFFC88}"/>
              </a:ext>
            </a:extLst>
          </p:cNvPr>
          <p:cNvGrpSpPr/>
          <p:nvPr/>
        </p:nvGrpSpPr>
        <p:grpSpPr>
          <a:xfrm>
            <a:off x="9706147" y="1438277"/>
            <a:ext cx="2297143" cy="820498"/>
            <a:chOff x="9377379" y="2285104"/>
            <a:chExt cx="2297143" cy="82049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3988325-A2BF-7AA2-A761-06A6D1CC8BF2}"/>
                </a:ext>
              </a:extLst>
            </p:cNvPr>
            <p:cNvGrpSpPr/>
            <p:nvPr/>
          </p:nvGrpSpPr>
          <p:grpSpPr>
            <a:xfrm>
              <a:off x="9377379" y="2285104"/>
              <a:ext cx="2297143" cy="820498"/>
              <a:chOff x="9615466" y="4425313"/>
              <a:chExt cx="2303003" cy="761647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2CB2B13-80F6-6EAF-A21F-A5F378043F83}"/>
                  </a:ext>
                </a:extLst>
              </p:cNvPr>
              <p:cNvGrpSpPr/>
              <p:nvPr/>
            </p:nvGrpSpPr>
            <p:grpSpPr>
              <a:xfrm>
                <a:off x="9615466" y="4700209"/>
                <a:ext cx="2303003" cy="486751"/>
                <a:chOff x="9106015" y="2149689"/>
                <a:chExt cx="2303003" cy="486751"/>
              </a:xfrm>
            </p:grpSpPr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25B2A8A4-F23A-EE97-E707-68AACFD92D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67568" y="2384854"/>
                  <a:ext cx="1902940" cy="0"/>
                </a:xfrm>
                <a:prstGeom prst="straightConnector1">
                  <a:avLst/>
                </a:prstGeom>
                <a:ln w="15875"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418907D-3E00-852F-569C-0CEC00AB7368}"/>
                    </a:ext>
                  </a:extLst>
                </p:cNvPr>
                <p:cNvSpPr txBox="1"/>
                <p:nvPr/>
              </p:nvSpPr>
              <p:spPr>
                <a:xfrm>
                  <a:off x="9106015" y="2407879"/>
                  <a:ext cx="331383" cy="228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>
                      <a:solidFill>
                        <a:schemeClr val="bg1">
                          <a:lumMod val="50000"/>
                        </a:schemeClr>
                      </a:solidFill>
                    </a:rPr>
                    <a:t>Dx</a:t>
                  </a: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F4C5DEA9-B4EB-956F-BCCE-4559FFDEAB72}"/>
                    </a:ext>
                  </a:extLst>
                </p:cNvPr>
                <p:cNvSpPr/>
                <p:nvPr/>
              </p:nvSpPr>
              <p:spPr>
                <a:xfrm>
                  <a:off x="9882014" y="2156157"/>
                  <a:ext cx="102390" cy="10239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BBBAC84-9027-69F6-758D-B0B4870CA677}"/>
                    </a:ext>
                  </a:extLst>
                </p:cNvPr>
                <p:cNvSpPr/>
                <p:nvPr/>
              </p:nvSpPr>
              <p:spPr>
                <a:xfrm>
                  <a:off x="9419909" y="2149689"/>
                  <a:ext cx="102390" cy="10239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US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E3D7EB0-A47F-5422-96BC-110965C3E2F1}"/>
                    </a:ext>
                  </a:extLst>
                </p:cNvPr>
                <p:cNvSpPr txBox="1"/>
                <p:nvPr/>
              </p:nvSpPr>
              <p:spPr>
                <a:xfrm>
                  <a:off x="10892820" y="2407879"/>
                  <a:ext cx="516198" cy="228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rtl="0"/>
                  <a:r>
                    <a:rPr lang="en-US" sz="1000">
                      <a:solidFill>
                        <a:schemeClr val="bg1">
                          <a:lumMod val="50000"/>
                        </a:schemeClr>
                      </a:solidFill>
                    </a:rPr>
                    <a:t>Dx-5Y</a:t>
                  </a:r>
                  <a:endParaRPr lang="en-US" sz="1000" baseline="-250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5EF250DD-71D5-AFCA-85D8-0C55A77EF4D5}"/>
                    </a:ext>
                  </a:extLst>
                </p:cNvPr>
                <p:cNvSpPr/>
                <p:nvPr/>
              </p:nvSpPr>
              <p:spPr>
                <a:xfrm>
                  <a:off x="10065703" y="2154570"/>
                  <a:ext cx="102390" cy="10239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78840FD-B23E-7AFF-40F4-54D710B7D905}"/>
                    </a:ext>
                  </a:extLst>
                </p:cNvPr>
                <p:cNvSpPr/>
                <p:nvPr/>
              </p:nvSpPr>
              <p:spPr>
                <a:xfrm>
                  <a:off x="10620204" y="2152983"/>
                  <a:ext cx="102390" cy="10239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924D6A98-639C-87B4-C958-8FBF895AEB0F}"/>
                    </a:ext>
                  </a:extLst>
                </p:cNvPr>
                <p:cNvSpPr/>
                <p:nvPr/>
              </p:nvSpPr>
              <p:spPr>
                <a:xfrm>
                  <a:off x="11009902" y="2151397"/>
                  <a:ext cx="102390" cy="10239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US"/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1475F758-D4EB-BA63-741F-D964CA813B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45798" y="2331582"/>
                  <a:ext cx="0" cy="121423"/>
                </a:xfrm>
                <a:prstGeom prst="straightConnector1">
                  <a:avLst/>
                </a:prstGeom>
                <a:ln w="15875"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331595E2-9CEF-484C-4BC4-DBCA7FF925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26498" y="2331582"/>
                  <a:ext cx="0" cy="121423"/>
                </a:xfrm>
                <a:prstGeom prst="straightConnector1">
                  <a:avLst/>
                </a:prstGeom>
                <a:ln w="15875"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372C23F1-A38C-4D7F-0ACB-642C87B9BC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07198" y="2331582"/>
                  <a:ext cx="0" cy="121423"/>
                </a:xfrm>
                <a:prstGeom prst="straightConnector1">
                  <a:avLst/>
                </a:prstGeom>
                <a:ln w="15875"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51726B38-C9C9-07AE-D20A-942322142B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87898" y="2331582"/>
                  <a:ext cx="0" cy="121423"/>
                </a:xfrm>
                <a:prstGeom prst="straightConnector1">
                  <a:avLst/>
                </a:prstGeom>
                <a:ln w="15875"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893DA0-56F0-FFBD-090E-17F5A6606002}"/>
                  </a:ext>
                </a:extLst>
              </p:cNvPr>
              <p:cNvSpPr txBox="1"/>
              <p:nvPr/>
            </p:nvSpPr>
            <p:spPr>
              <a:xfrm>
                <a:off x="9615466" y="4425313"/>
                <a:ext cx="47801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200"/>
                  <a:t>Case</a:t>
                </a:r>
              </a:p>
            </p:txBody>
          </p:sp>
        </p:grpSp>
        <p:sp>
          <p:nvSpPr>
            <p:cNvPr id="36" name="Diamond 35">
              <a:extLst>
                <a:ext uri="{FF2B5EF4-FFF2-40B4-BE49-F238E27FC236}">
                  <a16:creationId xmlns:a16="http://schemas.microsoft.com/office/drawing/2014/main" id="{485CA7BB-91E1-6925-F7E8-48F3FD1C36B1}"/>
                </a:ext>
              </a:extLst>
            </p:cNvPr>
            <p:cNvSpPr/>
            <p:nvPr/>
          </p:nvSpPr>
          <p:spPr>
            <a:xfrm>
              <a:off x="9487361" y="2583505"/>
              <a:ext cx="106047" cy="106047"/>
            </a:xfrm>
            <a:prstGeom prst="diamond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4E225B8-3E7D-5666-5E0D-C434B49D7CAA}"/>
              </a:ext>
            </a:extLst>
          </p:cNvPr>
          <p:cNvGrpSpPr/>
          <p:nvPr/>
        </p:nvGrpSpPr>
        <p:grpSpPr>
          <a:xfrm>
            <a:off x="9434856" y="2453535"/>
            <a:ext cx="2640976" cy="806164"/>
            <a:chOff x="9317800" y="4425313"/>
            <a:chExt cx="2647708" cy="74834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D2179E2-8DE1-B4C7-D044-97FBF3292D96}"/>
                </a:ext>
              </a:extLst>
            </p:cNvPr>
            <p:cNvGrpSpPr/>
            <p:nvPr/>
          </p:nvGrpSpPr>
          <p:grpSpPr>
            <a:xfrm>
              <a:off x="9317800" y="4698622"/>
              <a:ext cx="2647708" cy="475032"/>
              <a:chOff x="8808349" y="2148102"/>
              <a:chExt cx="2647708" cy="475032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171E78A3-886F-D0E1-7055-04736207C9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568" y="2384854"/>
                <a:ext cx="1902940" cy="0"/>
              </a:xfrm>
              <a:prstGeom prst="straightConnector1">
                <a:avLst/>
              </a:prstGeom>
              <a:ln w="15875">
                <a:headEnd type="oval" w="med" len="med"/>
                <a:tailEnd type="oval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7D65F2-8C3D-AC10-ABF3-64182B336648}"/>
                  </a:ext>
                </a:extLst>
              </p:cNvPr>
              <p:cNvSpPr txBox="1"/>
              <p:nvPr/>
            </p:nvSpPr>
            <p:spPr>
              <a:xfrm>
                <a:off x="8808349" y="2407878"/>
                <a:ext cx="609409" cy="214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>
                    <a:solidFill>
                      <a:schemeClr val="bg1">
                        <a:lumMod val="50000"/>
                      </a:schemeClr>
                    </a:solidFill>
                  </a:rPr>
                  <a:t>1-Jul-YY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CEDCDF8-3AC0-8F83-8082-3F9AF7682D85}"/>
                  </a:ext>
                </a:extLst>
              </p:cNvPr>
              <p:cNvSpPr/>
              <p:nvPr/>
            </p:nvSpPr>
            <p:spPr>
              <a:xfrm>
                <a:off x="10342953" y="2155057"/>
                <a:ext cx="102390" cy="10239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F6D79C5B-949F-42C4-91E4-CEB1BC2CA750}"/>
                  </a:ext>
                </a:extLst>
              </p:cNvPr>
              <p:cNvSpPr/>
              <p:nvPr/>
            </p:nvSpPr>
            <p:spPr>
              <a:xfrm>
                <a:off x="9296307" y="2149689"/>
                <a:ext cx="102390" cy="10239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584F7A7-1CB1-E893-8423-8F769ACF16C5}"/>
                  </a:ext>
                </a:extLst>
              </p:cNvPr>
              <p:cNvSpPr txBox="1"/>
              <p:nvPr/>
            </p:nvSpPr>
            <p:spPr>
              <a:xfrm>
                <a:off x="10748616" y="2407879"/>
                <a:ext cx="707441" cy="214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900">
                    <a:solidFill>
                      <a:schemeClr val="bg1">
                        <a:lumMod val="50000"/>
                      </a:schemeClr>
                    </a:solidFill>
                  </a:rPr>
                  <a:t>1-Jul-YY-5</a:t>
                </a:r>
                <a:endParaRPr lang="en-US" sz="900" baseline="-250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258765D-43DD-BC4F-2A42-C5C5A10AC1BA}"/>
                  </a:ext>
                </a:extLst>
              </p:cNvPr>
              <p:cNvSpPr/>
              <p:nvPr/>
            </p:nvSpPr>
            <p:spPr>
              <a:xfrm>
                <a:off x="10065703" y="2154570"/>
                <a:ext cx="102390" cy="10239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EEDF184-A79D-9515-9088-89D62B95D5F1}"/>
                  </a:ext>
                </a:extLst>
              </p:cNvPr>
              <p:cNvSpPr/>
              <p:nvPr/>
            </p:nvSpPr>
            <p:spPr>
              <a:xfrm>
                <a:off x="10742095" y="2151397"/>
                <a:ext cx="102390" cy="10239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4F1E8BDA-B7C8-22ED-3D6C-DB41E5E01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45798" y="2331582"/>
                <a:ext cx="0" cy="121423"/>
              </a:xfrm>
              <a:prstGeom prst="straightConnector1">
                <a:avLst/>
              </a:prstGeom>
              <a:ln w="15875"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2E908B1-CB39-CE74-F3F5-6AB9ACE6A6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26498" y="2331582"/>
                <a:ext cx="0" cy="121423"/>
              </a:xfrm>
              <a:prstGeom prst="straightConnector1">
                <a:avLst/>
              </a:prstGeom>
              <a:ln w="15875"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625D0F6D-B558-F076-EEF2-E6EEC50BC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07198" y="2331582"/>
                <a:ext cx="0" cy="121423"/>
              </a:xfrm>
              <a:prstGeom prst="straightConnector1">
                <a:avLst/>
              </a:prstGeom>
              <a:ln w="15875"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E61C1508-9401-AA5A-7372-C918E49FCE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898" y="2331582"/>
                <a:ext cx="0" cy="121423"/>
              </a:xfrm>
              <a:prstGeom prst="straightConnector1">
                <a:avLst/>
              </a:prstGeom>
              <a:ln w="15875"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332BED9-529B-C300-9C75-07B1CBD7B287}"/>
                  </a:ext>
                </a:extLst>
              </p:cNvPr>
              <p:cNvSpPr/>
              <p:nvPr/>
            </p:nvSpPr>
            <p:spPr>
              <a:xfrm>
                <a:off x="9449096" y="2148102"/>
                <a:ext cx="102390" cy="10239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F7964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E92A005-7A73-73B7-A79A-ECDBAA645205}"/>
                  </a:ext>
                </a:extLst>
              </p:cNvPr>
              <p:cNvSpPr txBox="1"/>
              <p:nvPr/>
            </p:nvSpPr>
            <p:spPr>
              <a:xfrm>
                <a:off x="9348467" y="2408859"/>
                <a:ext cx="316918" cy="214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>
                    <a:solidFill>
                      <a:schemeClr val="bg1">
                        <a:lumMod val="50000"/>
                      </a:schemeClr>
                    </a:solidFill>
                  </a:rPr>
                  <a:t>Dx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A9BFF4-E9B1-77CE-DFCD-A657330C29C8}"/>
                </a:ext>
              </a:extLst>
            </p:cNvPr>
            <p:cNvSpPr txBox="1"/>
            <p:nvPr/>
          </p:nvSpPr>
          <p:spPr>
            <a:xfrm>
              <a:off x="9615466" y="4425313"/>
              <a:ext cx="799046" cy="257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/>
              <a:r>
                <a:rPr lang="en-US" sz="1200"/>
                <a:t>Control-k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578EF71-7AE9-2DD8-3A88-E5BC0356595C}"/>
              </a:ext>
            </a:extLst>
          </p:cNvPr>
          <p:cNvSpPr/>
          <p:nvPr/>
        </p:nvSpPr>
        <p:spPr>
          <a:xfrm>
            <a:off x="10049927" y="3552013"/>
            <a:ext cx="1741067" cy="1241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FE65847-3EBA-9D4F-7DCF-57E219F6F50F}"/>
              </a:ext>
            </a:extLst>
          </p:cNvPr>
          <p:cNvGrpSpPr/>
          <p:nvPr/>
        </p:nvGrpSpPr>
        <p:grpSpPr>
          <a:xfrm>
            <a:off x="9434856" y="3264463"/>
            <a:ext cx="2640976" cy="805109"/>
            <a:chOff x="9317800" y="4425313"/>
            <a:chExt cx="2647708" cy="747361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826540B-FB64-387D-FEA6-D7252A7D2E73}"/>
                </a:ext>
              </a:extLst>
            </p:cNvPr>
            <p:cNvGrpSpPr/>
            <p:nvPr/>
          </p:nvGrpSpPr>
          <p:grpSpPr>
            <a:xfrm>
              <a:off x="9317800" y="4698622"/>
              <a:ext cx="2647708" cy="474052"/>
              <a:chOff x="8808349" y="2148102"/>
              <a:chExt cx="2647708" cy="474052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AEAB2EDB-BDBB-382D-0F03-B85781315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568" y="2384854"/>
                <a:ext cx="1902940" cy="0"/>
              </a:xfrm>
              <a:prstGeom prst="straightConnector1">
                <a:avLst/>
              </a:prstGeom>
              <a:ln w="15875">
                <a:headEnd type="oval" w="med" len="med"/>
                <a:tailEnd type="oval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464699E-5367-392C-3FB1-8EB93E4E3553}"/>
                  </a:ext>
                </a:extLst>
              </p:cNvPr>
              <p:cNvSpPr txBox="1"/>
              <p:nvPr/>
            </p:nvSpPr>
            <p:spPr>
              <a:xfrm>
                <a:off x="8808349" y="2407878"/>
                <a:ext cx="609409" cy="214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>
                    <a:solidFill>
                      <a:schemeClr val="bg1">
                        <a:lumMod val="50000"/>
                      </a:schemeClr>
                    </a:solidFill>
                  </a:rPr>
                  <a:t>1-Jul-YY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A4C91F1-EF1F-EE5E-09DF-FC64CC0EF3BF}"/>
                  </a:ext>
                </a:extLst>
              </p:cNvPr>
              <p:cNvSpPr/>
              <p:nvPr/>
            </p:nvSpPr>
            <p:spPr>
              <a:xfrm>
                <a:off x="10507756" y="2155057"/>
                <a:ext cx="102390" cy="10239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23B093D-3173-AA48-C908-B82D71D827F6}"/>
                  </a:ext>
                </a:extLst>
              </p:cNvPr>
              <p:cNvSpPr/>
              <p:nvPr/>
            </p:nvSpPr>
            <p:spPr>
              <a:xfrm>
                <a:off x="9378709" y="2149689"/>
                <a:ext cx="102390" cy="10239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F7964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9AF3FD4-5611-CD82-E70C-97A738C01F20}"/>
                  </a:ext>
                </a:extLst>
              </p:cNvPr>
              <p:cNvSpPr txBox="1"/>
              <p:nvPr/>
            </p:nvSpPr>
            <p:spPr>
              <a:xfrm>
                <a:off x="10748616" y="2407879"/>
                <a:ext cx="707441" cy="214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900">
                    <a:solidFill>
                      <a:schemeClr val="bg1">
                        <a:lumMod val="50000"/>
                      </a:schemeClr>
                    </a:solidFill>
                  </a:rPr>
                  <a:t>1-Jul-YY-5</a:t>
                </a:r>
                <a:endParaRPr lang="en-US" sz="900" baseline="-250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3416C950-E3BE-E7F6-EA51-45DAA7C5FDED}"/>
                  </a:ext>
                </a:extLst>
              </p:cNvPr>
              <p:cNvSpPr/>
              <p:nvPr/>
            </p:nvSpPr>
            <p:spPr>
              <a:xfrm>
                <a:off x="11020202" y="2151397"/>
                <a:ext cx="102390" cy="10239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5282197-DDF0-C6AD-C82F-D6A702FFE4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45798" y="2331582"/>
                <a:ext cx="0" cy="121423"/>
              </a:xfrm>
              <a:prstGeom prst="straightConnector1">
                <a:avLst/>
              </a:prstGeom>
              <a:ln w="15875"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6DA48510-6824-B215-EB92-8FFF000F4B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26498" y="2331582"/>
                <a:ext cx="0" cy="121423"/>
              </a:xfrm>
              <a:prstGeom prst="straightConnector1">
                <a:avLst/>
              </a:prstGeom>
              <a:ln w="15875"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26C47BE9-0B7B-5F27-CBCA-6C1D73EF3D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07198" y="2331582"/>
                <a:ext cx="0" cy="121423"/>
              </a:xfrm>
              <a:prstGeom prst="straightConnector1">
                <a:avLst/>
              </a:prstGeom>
              <a:ln w="15875"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6E306E39-F031-5233-A116-73515CA206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7898" y="2331582"/>
                <a:ext cx="0" cy="121423"/>
              </a:xfrm>
              <a:prstGeom prst="straightConnector1">
                <a:avLst/>
              </a:prstGeom>
              <a:ln w="15875"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68E45D11-B087-401F-3A04-8EAC1A858176}"/>
                  </a:ext>
                </a:extLst>
              </p:cNvPr>
              <p:cNvSpPr/>
              <p:nvPr/>
            </p:nvSpPr>
            <p:spPr>
              <a:xfrm>
                <a:off x="9716903" y="2148102"/>
                <a:ext cx="102390" cy="10239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B80B3A4-09BA-FA3A-814F-D09BA74A055F}"/>
                  </a:ext>
                </a:extLst>
              </p:cNvPr>
              <p:cNvSpPr txBox="1"/>
              <p:nvPr/>
            </p:nvSpPr>
            <p:spPr>
              <a:xfrm>
                <a:off x="9265099" y="2407879"/>
                <a:ext cx="316918" cy="214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solidFill>
                      <a:schemeClr val="bg1">
                        <a:lumMod val="50000"/>
                      </a:schemeClr>
                    </a:solidFill>
                  </a:rPr>
                  <a:t>Dx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17613BC7-0604-4AB3-3719-FC6D6509FD28}"/>
                  </a:ext>
                </a:extLst>
              </p:cNvPr>
              <p:cNvCxnSpPr>
                <a:cxnSpLocks/>
                <a:stCxn id="89" idx="0"/>
              </p:cNvCxnSpPr>
              <p:nvPr/>
            </p:nvCxnSpPr>
            <p:spPr>
              <a:xfrm flipV="1">
                <a:off x="9423558" y="2256949"/>
                <a:ext cx="0" cy="150930"/>
              </a:xfrm>
              <a:prstGeom prst="straightConnector1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76114B6-77C2-C1DC-EFB7-3B717BC15A82}"/>
                </a:ext>
              </a:extLst>
            </p:cNvPr>
            <p:cNvSpPr txBox="1"/>
            <p:nvPr/>
          </p:nvSpPr>
          <p:spPr>
            <a:xfrm>
              <a:off x="9615466" y="4425313"/>
              <a:ext cx="808688" cy="257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/>
              <a:r>
                <a:rPr lang="en-US" sz="1200"/>
                <a:t>Control-n</a:t>
              </a:r>
            </a:p>
          </p:txBody>
        </p:sp>
      </p:grpSp>
      <p:sp>
        <p:nvSpPr>
          <p:cNvPr id="90" name="Oval 89">
            <a:extLst>
              <a:ext uri="{FF2B5EF4-FFF2-40B4-BE49-F238E27FC236}">
                <a16:creationId xmlns:a16="http://schemas.microsoft.com/office/drawing/2014/main" id="{9611C536-F6CD-E4F7-CB2E-4C0D9B75BF2E}"/>
              </a:ext>
            </a:extLst>
          </p:cNvPr>
          <p:cNvSpPr/>
          <p:nvPr/>
        </p:nvSpPr>
        <p:spPr>
          <a:xfrm>
            <a:off x="9820835" y="864094"/>
            <a:ext cx="102130" cy="11030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3E30E7-9576-D363-F4D0-366451D5D0D3}"/>
              </a:ext>
            </a:extLst>
          </p:cNvPr>
          <p:cNvSpPr txBox="1"/>
          <p:nvPr/>
        </p:nvSpPr>
        <p:spPr>
          <a:xfrm>
            <a:off x="9915353" y="799886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200"/>
              <a:t>- WBC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45B933F-7B61-F424-C55E-FED609A17040}"/>
              </a:ext>
            </a:extLst>
          </p:cNvPr>
          <p:cNvSpPr/>
          <p:nvPr/>
        </p:nvSpPr>
        <p:spPr>
          <a:xfrm>
            <a:off x="10577391" y="872528"/>
            <a:ext cx="102130" cy="110302"/>
          </a:xfrm>
          <a:prstGeom prst="ellipse">
            <a:avLst/>
          </a:prstGeom>
          <a:solidFill>
            <a:srgbClr val="92D050"/>
          </a:solidFill>
          <a:ln>
            <a:solidFill>
              <a:srgbClr val="F7964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2FDB1DE-AB92-82FC-2EC4-2CC658B4DB60}"/>
              </a:ext>
            </a:extLst>
          </p:cNvPr>
          <p:cNvSpPr txBox="1"/>
          <p:nvPr/>
        </p:nvSpPr>
        <p:spPr>
          <a:xfrm>
            <a:off x="10652871" y="807807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200"/>
              <a:t>- WBC used as Dx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8272B4D-F061-76F7-FFAD-393DD2D66EE2}"/>
              </a:ext>
            </a:extLst>
          </p:cNvPr>
          <p:cNvCxnSpPr>
            <a:cxnSpLocks/>
            <a:stCxn id="70" idx="0"/>
            <a:endCxn id="68" idx="4"/>
          </p:cNvCxnSpPr>
          <p:nvPr/>
        </p:nvCxnSpPr>
        <p:spPr>
          <a:xfrm flipH="1" flipV="1">
            <a:off x="10125027" y="2858264"/>
            <a:ext cx="6618" cy="170603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Arrow: Down 11">
            <a:extLst>
              <a:ext uri="{FF2B5EF4-FFF2-40B4-BE49-F238E27FC236}">
                <a16:creationId xmlns:a16="http://schemas.microsoft.com/office/drawing/2014/main" id="{C51230E1-ABDB-1ACA-8CF5-761AB162250B}"/>
              </a:ext>
            </a:extLst>
          </p:cNvPr>
          <p:cNvSpPr/>
          <p:nvPr/>
        </p:nvSpPr>
        <p:spPr>
          <a:xfrm>
            <a:off x="472934" y="3737147"/>
            <a:ext cx="209549" cy="228600"/>
          </a:xfrm>
          <a:prstGeom prst="downArrow">
            <a:avLst/>
          </a:prstGeom>
          <a:solidFill>
            <a:srgbClr val="BEE5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sz="2000"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D77AFC42-67C4-F0AD-83D9-0008FD2199CE}"/>
              </a:ext>
            </a:extLst>
          </p:cNvPr>
          <p:cNvSpPr/>
          <p:nvPr/>
        </p:nvSpPr>
        <p:spPr>
          <a:xfrm>
            <a:off x="9813981" y="1031401"/>
            <a:ext cx="106047" cy="106047"/>
          </a:xfrm>
          <a:prstGeom prst="diamond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E907A79-7960-86C7-3885-48389042FACC}"/>
              </a:ext>
            </a:extLst>
          </p:cNvPr>
          <p:cNvSpPr txBox="1"/>
          <p:nvPr/>
        </p:nvSpPr>
        <p:spPr>
          <a:xfrm>
            <a:off x="9922176" y="977565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200"/>
              <a:t>- Cancer Dx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60D751-A171-604F-2AA2-3E758E724944}"/>
              </a:ext>
            </a:extLst>
          </p:cNvPr>
          <p:cNvCxnSpPr/>
          <p:nvPr/>
        </p:nvCxnSpPr>
        <p:spPr>
          <a:xfrm>
            <a:off x="9706147" y="1338943"/>
            <a:ext cx="248585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7E26127-B946-BB6F-81DD-CE3F1ACA7AC6}"/>
              </a:ext>
            </a:extLst>
          </p:cNvPr>
          <p:cNvCxnSpPr/>
          <p:nvPr/>
        </p:nvCxnSpPr>
        <p:spPr>
          <a:xfrm>
            <a:off x="9706147" y="2362199"/>
            <a:ext cx="248585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10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1" grpId="0" animBg="1"/>
      <p:bldP spid="4" grpId="0" animBg="1"/>
      <p:bldP spid="73" grpId="0" animBg="1"/>
      <p:bldP spid="10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FBFF9-85FE-D108-7CC9-C65671326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defTabSz="609585" eaLnBrk="1" latinLnBrk="0" hangingPunct="1">
              <a:spcBef>
                <a:spcPct val="0"/>
              </a:spcBef>
              <a:buNone/>
            </a:pPr>
            <a:r>
              <a:rPr lang="en-US"/>
              <a:t>Understanding the 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683A03-13D9-2BF5-EC11-4241048722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Examples – Practices and Tools </a:t>
            </a:r>
          </a:p>
          <a:p>
            <a:r>
              <a:rPr lang="en-US" sz="2000"/>
              <a:t>(Labeling, Peeking, Normalization, … )</a:t>
            </a:r>
          </a:p>
        </p:txBody>
      </p:sp>
    </p:spTree>
    <p:extLst>
      <p:ext uri="{BB962C8B-B14F-4D97-AF65-F5344CB8AC3E}">
        <p14:creationId xmlns:p14="http://schemas.microsoft.com/office/powerpoint/2010/main" val="992503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isk Management | Calamos Wealth Management">
            <a:extLst>
              <a:ext uri="{FF2B5EF4-FFF2-40B4-BE49-F238E27FC236}">
                <a16:creationId xmlns:a16="http://schemas.microsoft.com/office/drawing/2014/main" id="{545DA08D-B1F1-6E47-BBB6-2D69988F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62" y="2308404"/>
            <a:ext cx="2336516" cy="445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CA2DF-EE92-F140-8B9A-0A5119078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Labeling – The Tip of the Iceberg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418152-8053-8542-A6B5-E5F57B243C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551245"/>
              </p:ext>
            </p:extLst>
          </p:nvPr>
        </p:nvGraphicFramePr>
        <p:xfrm>
          <a:off x="632664" y="1085374"/>
          <a:ext cx="6903312" cy="3707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4" descr="Image result for crisp dm">
            <a:extLst>
              <a:ext uri="{FF2B5EF4-FFF2-40B4-BE49-F238E27FC236}">
                <a16:creationId xmlns:a16="http://schemas.microsoft.com/office/drawing/2014/main" id="{A0410118-608F-8E44-B8CE-B92D7BF65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4617" y="1416761"/>
            <a:ext cx="3038836" cy="30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FE689D-C905-DDD9-5B39-99BEBE7D4378}"/>
              </a:ext>
            </a:extLst>
          </p:cNvPr>
          <p:cNvSpPr/>
          <p:nvPr/>
        </p:nvSpPr>
        <p:spPr>
          <a:xfrm>
            <a:off x="9002486" y="1934460"/>
            <a:ext cx="740228" cy="2535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59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CC995-B92C-4311-9859-8B68883A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61" y="54157"/>
            <a:ext cx="10150644" cy="66678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3200"/>
              <a:t>Learning the book from it’s cover – formatting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12609-3FBB-4AE9-8424-18124A0BA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970954"/>
            <a:ext cx="9339944" cy="53247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/>
              <a:t>Example: </a:t>
            </a:r>
            <a:r>
              <a:rPr lang="en-US" sz="2000" b="1"/>
              <a:t>A model to predict colorectal cancer using blood counts</a:t>
            </a:r>
          </a:p>
          <a:p>
            <a:pPr>
              <a:lnSpc>
                <a:spcPct val="90000"/>
              </a:lnSpc>
            </a:pPr>
            <a:r>
              <a:rPr lang="en-US" sz="2000"/>
              <a:t>Team developed a model and saw extremely good results (high AUC)</a:t>
            </a:r>
          </a:p>
          <a:p>
            <a:pPr>
              <a:lnSpc>
                <a:spcPct val="90000"/>
              </a:lnSpc>
            </a:pPr>
            <a:r>
              <a:rPr lang="en-US" sz="2000"/>
              <a:t>Analysis shown Basophiles have significant  predictive power </a:t>
            </a:r>
          </a:p>
          <a:p>
            <a:pPr>
              <a:lnSpc>
                <a:spcPct val="90000"/>
              </a:lnSpc>
            </a:pPr>
            <a:r>
              <a:rPr lang="en-US" sz="2000"/>
              <a:t>There was no evident biological explanation  - </a:t>
            </a:r>
            <a:r>
              <a:rPr lang="en-US" sz="2000" b="1"/>
              <a:t>is this a new scientific finding ?!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b="1"/>
          </a:p>
          <a:p>
            <a:pPr marL="0" indent="0">
              <a:lnSpc>
                <a:spcPct val="90000"/>
              </a:lnSpc>
              <a:buNone/>
            </a:pPr>
            <a:r>
              <a:rPr lang="en-US" sz="2000" b="1"/>
              <a:t>Problem ?</a:t>
            </a:r>
            <a:br>
              <a:rPr lang="en-US" sz="2000"/>
            </a:br>
            <a:endParaRPr lang="en-US" sz="2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970267-5ECB-494C-9E6A-E95BA75980E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7112" y="610306"/>
            <a:ext cx="2978481" cy="2891481"/>
          </a:xfrm>
          <a:prstGeom prst="rect">
            <a:avLst/>
          </a:prstGeom>
        </p:spPr>
      </p:pic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39A82B65-9BC4-1541-A3DE-2667DEEF21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5355457"/>
              </p:ext>
            </p:extLst>
          </p:nvPr>
        </p:nvGraphicFramePr>
        <p:xfrm>
          <a:off x="722495" y="3053294"/>
          <a:ext cx="2488306" cy="3352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5630">
                  <a:extLst>
                    <a:ext uri="{9D8B030D-6E8A-4147-A177-3AD203B41FA5}">
                      <a16:colId xmlns:a16="http://schemas.microsoft.com/office/drawing/2014/main" val="143727977"/>
                    </a:ext>
                  </a:extLst>
                </a:gridCol>
                <a:gridCol w="488169">
                  <a:extLst>
                    <a:ext uri="{9D8B030D-6E8A-4147-A177-3AD203B41FA5}">
                      <a16:colId xmlns:a16="http://schemas.microsoft.com/office/drawing/2014/main" val="2571032371"/>
                    </a:ext>
                  </a:extLst>
                </a:gridCol>
                <a:gridCol w="488169">
                  <a:extLst>
                    <a:ext uri="{9D8B030D-6E8A-4147-A177-3AD203B41FA5}">
                      <a16:colId xmlns:a16="http://schemas.microsoft.com/office/drawing/2014/main" val="3003119590"/>
                    </a:ext>
                  </a:extLst>
                </a:gridCol>
                <a:gridCol w="488169">
                  <a:extLst>
                    <a:ext uri="{9D8B030D-6E8A-4147-A177-3AD203B41FA5}">
                      <a16:colId xmlns:a16="http://schemas.microsoft.com/office/drawing/2014/main" val="3052098953"/>
                    </a:ext>
                  </a:extLst>
                </a:gridCol>
                <a:gridCol w="488169">
                  <a:extLst>
                    <a:ext uri="{9D8B030D-6E8A-4147-A177-3AD203B41FA5}">
                      <a16:colId xmlns:a16="http://schemas.microsoft.com/office/drawing/2014/main" val="1323980302"/>
                    </a:ext>
                  </a:extLst>
                </a:gridCol>
              </a:tblGrid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12345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2008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0.0337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2931258676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12346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2008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0.1567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1539030532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12347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2001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0.0355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1977001061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12348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2011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0.04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4008165377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12349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2017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0.0557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888847664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12350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2017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0.06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972976652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12351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2008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0.0741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3834101583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12352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2011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0.0834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182180625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12353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2008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0.0908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3604858721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12354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2007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0.1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3246534804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12355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2011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0.1124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255718435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12356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2012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0.1297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1852099563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12357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2018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0.1367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300893274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12358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2012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0.14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1283950529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12359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2006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0.1545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2197126324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12360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2017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0.16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608548682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12361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2012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0.1745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2786837774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12362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2017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0.18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138165604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12363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2008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0.19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3614266092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12364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2017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0.2974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2794424253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12365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2008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0.2143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624761975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12366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2005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0.2268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2076964415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12367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2015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0.2369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3410810413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12368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2011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0.2456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2125589469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12369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2012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0.2578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3760971776"/>
                  </a:ext>
                </a:extLst>
              </a:tr>
              <a:tr h="1289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Basophils#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12370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2008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e-IL" sz="800" u="none" strike="noStrike">
                          <a:effectLst/>
                        </a:rPr>
                        <a:t>0.2678</a:t>
                      </a:r>
                      <a:endParaRPr lang="he-I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10^9/L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86" marR="6786" marT="6786" marB="0" anchor="b"/>
                </a:tc>
                <a:extLst>
                  <a:ext uri="{0D108BD9-81ED-4DB2-BD59-A6C34878D82A}">
                    <a16:rowId xmlns:a16="http://schemas.microsoft.com/office/drawing/2014/main" val="3323424617"/>
                  </a:ext>
                </a:extLst>
              </a:tr>
            </a:tbl>
          </a:graphicData>
        </a:graphic>
      </p:graphicFrame>
      <p:sp>
        <p:nvSpPr>
          <p:cNvPr id="13" name="Freeform: Shape 5">
            <a:extLst>
              <a:ext uri="{FF2B5EF4-FFF2-40B4-BE49-F238E27FC236}">
                <a16:creationId xmlns:a16="http://schemas.microsoft.com/office/drawing/2014/main" id="{BDB72374-E214-5F41-A383-BBD58D60CFE4}"/>
              </a:ext>
            </a:extLst>
          </p:cNvPr>
          <p:cNvSpPr/>
          <p:nvPr/>
        </p:nvSpPr>
        <p:spPr>
          <a:xfrm>
            <a:off x="2396740" y="3432637"/>
            <a:ext cx="381406" cy="138301"/>
          </a:xfrm>
          <a:custGeom>
            <a:avLst/>
            <a:gdLst>
              <a:gd name="connsiteX0" fmla="*/ 239348 w 1721444"/>
              <a:gd name="connsiteY0" fmla="*/ 577840 h 1121120"/>
              <a:gd name="connsiteX1" fmla="*/ 610823 w 1721444"/>
              <a:gd name="connsiteY1" fmla="*/ 44440 h 1121120"/>
              <a:gd name="connsiteX2" fmla="*/ 1410923 w 1721444"/>
              <a:gd name="connsiteY2" fmla="*/ 101590 h 1121120"/>
              <a:gd name="connsiteX3" fmla="*/ 1706198 w 1721444"/>
              <a:gd name="connsiteY3" fmla="*/ 673090 h 1121120"/>
              <a:gd name="connsiteX4" fmla="*/ 991823 w 1721444"/>
              <a:gd name="connsiteY4" fmla="*/ 1092190 h 1121120"/>
              <a:gd name="connsiteX5" fmla="*/ 363173 w 1721444"/>
              <a:gd name="connsiteY5" fmla="*/ 1025515 h 1121120"/>
              <a:gd name="connsiteX6" fmla="*/ 1223 w 1721444"/>
              <a:gd name="connsiteY6" fmla="*/ 549265 h 1121120"/>
              <a:gd name="connsiteX7" fmla="*/ 267923 w 1721444"/>
              <a:gd name="connsiteY7" fmla="*/ 149215 h 1121120"/>
              <a:gd name="connsiteX0" fmla="*/ 153623 w 1721444"/>
              <a:gd name="connsiteY0" fmla="*/ 404166 h 1109371"/>
              <a:gd name="connsiteX1" fmla="*/ 610823 w 1721444"/>
              <a:gd name="connsiteY1" fmla="*/ 32691 h 1109371"/>
              <a:gd name="connsiteX2" fmla="*/ 1410923 w 1721444"/>
              <a:gd name="connsiteY2" fmla="*/ 89841 h 1109371"/>
              <a:gd name="connsiteX3" fmla="*/ 1706198 w 1721444"/>
              <a:gd name="connsiteY3" fmla="*/ 661341 h 1109371"/>
              <a:gd name="connsiteX4" fmla="*/ 991823 w 1721444"/>
              <a:gd name="connsiteY4" fmla="*/ 1080441 h 1109371"/>
              <a:gd name="connsiteX5" fmla="*/ 363173 w 1721444"/>
              <a:gd name="connsiteY5" fmla="*/ 1013766 h 1109371"/>
              <a:gd name="connsiteX6" fmla="*/ 1223 w 1721444"/>
              <a:gd name="connsiteY6" fmla="*/ 537516 h 1109371"/>
              <a:gd name="connsiteX7" fmla="*/ 267923 w 1721444"/>
              <a:gd name="connsiteY7" fmla="*/ 137466 h 1109371"/>
              <a:gd name="connsiteX0" fmla="*/ 152438 w 1720259"/>
              <a:gd name="connsiteY0" fmla="*/ 404166 h 1109371"/>
              <a:gd name="connsiteX1" fmla="*/ 609638 w 1720259"/>
              <a:gd name="connsiteY1" fmla="*/ 32691 h 1109371"/>
              <a:gd name="connsiteX2" fmla="*/ 1409738 w 1720259"/>
              <a:gd name="connsiteY2" fmla="*/ 89841 h 1109371"/>
              <a:gd name="connsiteX3" fmla="*/ 1705013 w 1720259"/>
              <a:gd name="connsiteY3" fmla="*/ 661341 h 1109371"/>
              <a:gd name="connsiteX4" fmla="*/ 990638 w 1720259"/>
              <a:gd name="connsiteY4" fmla="*/ 1080441 h 1109371"/>
              <a:gd name="connsiteX5" fmla="*/ 361988 w 1720259"/>
              <a:gd name="connsiteY5" fmla="*/ 1013766 h 1109371"/>
              <a:gd name="connsiteX6" fmla="*/ 38 w 1720259"/>
              <a:gd name="connsiteY6" fmla="*/ 537516 h 1109371"/>
              <a:gd name="connsiteX7" fmla="*/ 381038 w 1720259"/>
              <a:gd name="connsiteY7" fmla="*/ 13641 h 1109371"/>
              <a:gd name="connsiteX0" fmla="*/ 152438 w 1582326"/>
              <a:gd name="connsiteY0" fmla="*/ 402824 h 1110146"/>
              <a:gd name="connsiteX1" fmla="*/ 609638 w 1582326"/>
              <a:gd name="connsiteY1" fmla="*/ 31349 h 1110146"/>
              <a:gd name="connsiteX2" fmla="*/ 1409738 w 1582326"/>
              <a:gd name="connsiteY2" fmla="*/ 88499 h 1110146"/>
              <a:gd name="connsiteX3" fmla="*/ 1552613 w 1582326"/>
              <a:gd name="connsiteY3" fmla="*/ 631424 h 1110146"/>
              <a:gd name="connsiteX4" fmla="*/ 990638 w 1582326"/>
              <a:gd name="connsiteY4" fmla="*/ 1079099 h 1110146"/>
              <a:gd name="connsiteX5" fmla="*/ 361988 w 1582326"/>
              <a:gd name="connsiteY5" fmla="*/ 1012424 h 1110146"/>
              <a:gd name="connsiteX6" fmla="*/ 38 w 1582326"/>
              <a:gd name="connsiteY6" fmla="*/ 536174 h 1110146"/>
              <a:gd name="connsiteX7" fmla="*/ 381038 w 1582326"/>
              <a:gd name="connsiteY7" fmla="*/ 12299 h 1110146"/>
              <a:gd name="connsiteX0" fmla="*/ 152436 w 1585801"/>
              <a:gd name="connsiteY0" fmla="*/ 402824 h 1018429"/>
              <a:gd name="connsiteX1" fmla="*/ 609636 w 1585801"/>
              <a:gd name="connsiteY1" fmla="*/ 31349 h 1018429"/>
              <a:gd name="connsiteX2" fmla="*/ 1409736 w 1585801"/>
              <a:gd name="connsiteY2" fmla="*/ 88499 h 1018429"/>
              <a:gd name="connsiteX3" fmla="*/ 1552611 w 1585801"/>
              <a:gd name="connsiteY3" fmla="*/ 631424 h 1018429"/>
              <a:gd name="connsiteX4" fmla="*/ 943011 w 1585801"/>
              <a:gd name="connsiteY4" fmla="*/ 793349 h 1018429"/>
              <a:gd name="connsiteX5" fmla="*/ 361986 w 1585801"/>
              <a:gd name="connsiteY5" fmla="*/ 1012424 h 1018429"/>
              <a:gd name="connsiteX6" fmla="*/ 36 w 1585801"/>
              <a:gd name="connsiteY6" fmla="*/ 536174 h 1018429"/>
              <a:gd name="connsiteX7" fmla="*/ 381036 w 1585801"/>
              <a:gd name="connsiteY7" fmla="*/ 12299 h 1018429"/>
              <a:gd name="connsiteX0" fmla="*/ 153245 w 1586610"/>
              <a:gd name="connsiteY0" fmla="*/ 402824 h 805403"/>
              <a:gd name="connsiteX1" fmla="*/ 610445 w 1586610"/>
              <a:gd name="connsiteY1" fmla="*/ 31349 h 805403"/>
              <a:gd name="connsiteX2" fmla="*/ 1410545 w 1586610"/>
              <a:gd name="connsiteY2" fmla="*/ 88499 h 805403"/>
              <a:gd name="connsiteX3" fmla="*/ 1553420 w 1586610"/>
              <a:gd name="connsiteY3" fmla="*/ 631424 h 805403"/>
              <a:gd name="connsiteX4" fmla="*/ 943820 w 1586610"/>
              <a:gd name="connsiteY4" fmla="*/ 793349 h 805403"/>
              <a:gd name="connsiteX5" fmla="*/ 486620 w 1586610"/>
              <a:gd name="connsiteY5" fmla="*/ 764774 h 805403"/>
              <a:gd name="connsiteX6" fmla="*/ 845 w 1586610"/>
              <a:gd name="connsiteY6" fmla="*/ 536174 h 805403"/>
              <a:gd name="connsiteX7" fmla="*/ 381845 w 1586610"/>
              <a:gd name="connsiteY7" fmla="*/ 12299 h 805403"/>
              <a:gd name="connsiteX0" fmla="*/ 48998 w 1482363"/>
              <a:gd name="connsiteY0" fmla="*/ 402824 h 807074"/>
              <a:gd name="connsiteX1" fmla="*/ 506198 w 1482363"/>
              <a:gd name="connsiteY1" fmla="*/ 31349 h 807074"/>
              <a:gd name="connsiteX2" fmla="*/ 1306298 w 1482363"/>
              <a:gd name="connsiteY2" fmla="*/ 88499 h 807074"/>
              <a:gd name="connsiteX3" fmla="*/ 1449173 w 1482363"/>
              <a:gd name="connsiteY3" fmla="*/ 631424 h 807074"/>
              <a:gd name="connsiteX4" fmla="*/ 839573 w 1482363"/>
              <a:gd name="connsiteY4" fmla="*/ 793349 h 807074"/>
              <a:gd name="connsiteX5" fmla="*/ 382373 w 1482363"/>
              <a:gd name="connsiteY5" fmla="*/ 764774 h 807074"/>
              <a:gd name="connsiteX6" fmla="*/ 1373 w 1482363"/>
              <a:gd name="connsiteY6" fmla="*/ 498074 h 807074"/>
              <a:gd name="connsiteX7" fmla="*/ 277598 w 1482363"/>
              <a:gd name="connsiteY7" fmla="*/ 12299 h 807074"/>
              <a:gd name="connsiteX0" fmla="*/ 96623 w 1482363"/>
              <a:gd name="connsiteY0" fmla="*/ 402823 h 807073"/>
              <a:gd name="connsiteX1" fmla="*/ 506198 w 1482363"/>
              <a:gd name="connsiteY1" fmla="*/ 31348 h 807073"/>
              <a:gd name="connsiteX2" fmla="*/ 1306298 w 1482363"/>
              <a:gd name="connsiteY2" fmla="*/ 88498 h 807073"/>
              <a:gd name="connsiteX3" fmla="*/ 1449173 w 1482363"/>
              <a:gd name="connsiteY3" fmla="*/ 631423 h 807073"/>
              <a:gd name="connsiteX4" fmla="*/ 839573 w 1482363"/>
              <a:gd name="connsiteY4" fmla="*/ 793348 h 807073"/>
              <a:gd name="connsiteX5" fmla="*/ 382373 w 1482363"/>
              <a:gd name="connsiteY5" fmla="*/ 764773 h 807073"/>
              <a:gd name="connsiteX6" fmla="*/ 1373 w 1482363"/>
              <a:gd name="connsiteY6" fmla="*/ 498073 h 807073"/>
              <a:gd name="connsiteX7" fmla="*/ 277598 w 1482363"/>
              <a:gd name="connsiteY7" fmla="*/ 12298 h 807073"/>
              <a:gd name="connsiteX0" fmla="*/ 96622 w 1482362"/>
              <a:gd name="connsiteY0" fmla="*/ 402823 h 807073"/>
              <a:gd name="connsiteX1" fmla="*/ 506197 w 1482362"/>
              <a:gd name="connsiteY1" fmla="*/ 31348 h 807073"/>
              <a:gd name="connsiteX2" fmla="*/ 1306297 w 1482362"/>
              <a:gd name="connsiteY2" fmla="*/ 88498 h 807073"/>
              <a:gd name="connsiteX3" fmla="*/ 1449172 w 1482362"/>
              <a:gd name="connsiteY3" fmla="*/ 631423 h 807073"/>
              <a:gd name="connsiteX4" fmla="*/ 839572 w 1482362"/>
              <a:gd name="connsiteY4" fmla="*/ 793348 h 807073"/>
              <a:gd name="connsiteX5" fmla="*/ 382372 w 1482362"/>
              <a:gd name="connsiteY5" fmla="*/ 764773 h 807073"/>
              <a:gd name="connsiteX6" fmla="*/ 1372 w 1482362"/>
              <a:gd name="connsiteY6" fmla="*/ 498073 h 807073"/>
              <a:gd name="connsiteX7" fmla="*/ 277597 w 1482362"/>
              <a:gd name="connsiteY7" fmla="*/ 59923 h 807073"/>
              <a:gd name="connsiteX0" fmla="*/ 291735 w 1482362"/>
              <a:gd name="connsiteY0" fmla="*/ 390011 h 806206"/>
              <a:gd name="connsiteX1" fmla="*/ 506197 w 1482362"/>
              <a:gd name="connsiteY1" fmla="*/ 30481 h 806206"/>
              <a:gd name="connsiteX2" fmla="*/ 1306297 w 1482362"/>
              <a:gd name="connsiteY2" fmla="*/ 87631 h 806206"/>
              <a:gd name="connsiteX3" fmla="*/ 1449172 w 1482362"/>
              <a:gd name="connsiteY3" fmla="*/ 630556 h 806206"/>
              <a:gd name="connsiteX4" fmla="*/ 839572 w 1482362"/>
              <a:gd name="connsiteY4" fmla="*/ 792481 h 806206"/>
              <a:gd name="connsiteX5" fmla="*/ 382372 w 1482362"/>
              <a:gd name="connsiteY5" fmla="*/ 763906 h 806206"/>
              <a:gd name="connsiteX6" fmla="*/ 1372 w 1482362"/>
              <a:gd name="connsiteY6" fmla="*/ 497206 h 806206"/>
              <a:gd name="connsiteX7" fmla="*/ 277597 w 1482362"/>
              <a:gd name="connsiteY7" fmla="*/ 59056 h 806206"/>
              <a:gd name="connsiteX0" fmla="*/ 93425 w 1284052"/>
              <a:gd name="connsiteY0" fmla="*/ 390011 h 808568"/>
              <a:gd name="connsiteX1" fmla="*/ 307887 w 1284052"/>
              <a:gd name="connsiteY1" fmla="*/ 30481 h 808568"/>
              <a:gd name="connsiteX2" fmla="*/ 1107987 w 1284052"/>
              <a:gd name="connsiteY2" fmla="*/ 87631 h 808568"/>
              <a:gd name="connsiteX3" fmla="*/ 1250862 w 1284052"/>
              <a:gd name="connsiteY3" fmla="*/ 630556 h 808568"/>
              <a:gd name="connsiteX4" fmla="*/ 641262 w 1284052"/>
              <a:gd name="connsiteY4" fmla="*/ 792481 h 808568"/>
              <a:gd name="connsiteX5" fmla="*/ 184062 w 1284052"/>
              <a:gd name="connsiteY5" fmla="*/ 763906 h 808568"/>
              <a:gd name="connsiteX6" fmla="*/ 42519 w 1284052"/>
              <a:gd name="connsiteY6" fmla="*/ 449423 h 808568"/>
              <a:gd name="connsiteX7" fmla="*/ 79287 w 1284052"/>
              <a:gd name="connsiteY7" fmla="*/ 59056 h 808568"/>
              <a:gd name="connsiteX0" fmla="*/ 72236 w 1262863"/>
              <a:gd name="connsiteY0" fmla="*/ 390011 h 808568"/>
              <a:gd name="connsiteX1" fmla="*/ 286698 w 1262863"/>
              <a:gd name="connsiteY1" fmla="*/ 30481 h 808568"/>
              <a:gd name="connsiteX2" fmla="*/ 1086798 w 1262863"/>
              <a:gd name="connsiteY2" fmla="*/ 87631 h 808568"/>
              <a:gd name="connsiteX3" fmla="*/ 1229673 w 1262863"/>
              <a:gd name="connsiteY3" fmla="*/ 630556 h 808568"/>
              <a:gd name="connsiteX4" fmla="*/ 620073 w 1262863"/>
              <a:gd name="connsiteY4" fmla="*/ 792481 h 808568"/>
              <a:gd name="connsiteX5" fmla="*/ 162873 w 1262863"/>
              <a:gd name="connsiteY5" fmla="*/ 763906 h 808568"/>
              <a:gd name="connsiteX6" fmla="*/ 21330 w 1262863"/>
              <a:gd name="connsiteY6" fmla="*/ 449423 h 808568"/>
              <a:gd name="connsiteX7" fmla="*/ 93573 w 1262863"/>
              <a:gd name="connsiteY7" fmla="*/ 226296 h 808568"/>
              <a:gd name="connsiteX0" fmla="*/ 59641 w 1250268"/>
              <a:gd name="connsiteY0" fmla="*/ 390011 h 800684"/>
              <a:gd name="connsiteX1" fmla="*/ 274103 w 1250268"/>
              <a:gd name="connsiteY1" fmla="*/ 30481 h 800684"/>
              <a:gd name="connsiteX2" fmla="*/ 1074203 w 1250268"/>
              <a:gd name="connsiteY2" fmla="*/ 87631 h 800684"/>
              <a:gd name="connsiteX3" fmla="*/ 1217078 w 1250268"/>
              <a:gd name="connsiteY3" fmla="*/ 630556 h 800684"/>
              <a:gd name="connsiteX4" fmla="*/ 607478 w 1250268"/>
              <a:gd name="connsiteY4" fmla="*/ 792481 h 800684"/>
              <a:gd name="connsiteX5" fmla="*/ 150278 w 1250268"/>
              <a:gd name="connsiteY5" fmla="*/ 763906 h 800684"/>
              <a:gd name="connsiteX6" fmla="*/ 35341 w 1250268"/>
              <a:gd name="connsiteY6" fmla="*/ 652500 h 800684"/>
              <a:gd name="connsiteX7" fmla="*/ 80978 w 1250268"/>
              <a:gd name="connsiteY7" fmla="*/ 226296 h 80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0268" h="800684">
                <a:moveTo>
                  <a:pt x="59641" y="390011"/>
                </a:moveTo>
                <a:cubicBezTo>
                  <a:pt x="147747" y="162998"/>
                  <a:pt x="105009" y="80878"/>
                  <a:pt x="274103" y="30481"/>
                </a:cubicBezTo>
                <a:cubicBezTo>
                  <a:pt x="443197" y="-19916"/>
                  <a:pt x="917041" y="-12381"/>
                  <a:pt x="1074203" y="87631"/>
                </a:cubicBezTo>
                <a:cubicBezTo>
                  <a:pt x="1231365" y="187643"/>
                  <a:pt x="1294866" y="513081"/>
                  <a:pt x="1217078" y="630556"/>
                </a:cubicBezTo>
                <a:cubicBezTo>
                  <a:pt x="1139291" y="748031"/>
                  <a:pt x="785278" y="770256"/>
                  <a:pt x="607478" y="792481"/>
                </a:cubicBezTo>
                <a:cubicBezTo>
                  <a:pt x="429678" y="814706"/>
                  <a:pt x="245634" y="787236"/>
                  <a:pt x="150278" y="763906"/>
                </a:cubicBezTo>
                <a:cubicBezTo>
                  <a:pt x="54922" y="740576"/>
                  <a:pt x="46891" y="742102"/>
                  <a:pt x="35341" y="652500"/>
                </a:cubicBezTo>
                <a:cubicBezTo>
                  <a:pt x="23791" y="562898"/>
                  <a:pt x="-60310" y="353296"/>
                  <a:pt x="80978" y="226296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sz="2000"/>
          </a:p>
        </p:txBody>
      </p:sp>
      <p:sp>
        <p:nvSpPr>
          <p:cNvPr id="14" name="Freeform: Shape 6">
            <a:extLst>
              <a:ext uri="{FF2B5EF4-FFF2-40B4-BE49-F238E27FC236}">
                <a16:creationId xmlns:a16="http://schemas.microsoft.com/office/drawing/2014/main" id="{14CB4BFF-C857-B748-A903-070ACF3D78D9}"/>
              </a:ext>
            </a:extLst>
          </p:cNvPr>
          <p:cNvSpPr/>
          <p:nvPr/>
        </p:nvSpPr>
        <p:spPr>
          <a:xfrm>
            <a:off x="2396740" y="3704801"/>
            <a:ext cx="381406" cy="138301"/>
          </a:xfrm>
          <a:custGeom>
            <a:avLst/>
            <a:gdLst>
              <a:gd name="connsiteX0" fmla="*/ 239348 w 1721444"/>
              <a:gd name="connsiteY0" fmla="*/ 577840 h 1121120"/>
              <a:gd name="connsiteX1" fmla="*/ 610823 w 1721444"/>
              <a:gd name="connsiteY1" fmla="*/ 44440 h 1121120"/>
              <a:gd name="connsiteX2" fmla="*/ 1410923 w 1721444"/>
              <a:gd name="connsiteY2" fmla="*/ 101590 h 1121120"/>
              <a:gd name="connsiteX3" fmla="*/ 1706198 w 1721444"/>
              <a:gd name="connsiteY3" fmla="*/ 673090 h 1121120"/>
              <a:gd name="connsiteX4" fmla="*/ 991823 w 1721444"/>
              <a:gd name="connsiteY4" fmla="*/ 1092190 h 1121120"/>
              <a:gd name="connsiteX5" fmla="*/ 363173 w 1721444"/>
              <a:gd name="connsiteY5" fmla="*/ 1025515 h 1121120"/>
              <a:gd name="connsiteX6" fmla="*/ 1223 w 1721444"/>
              <a:gd name="connsiteY6" fmla="*/ 549265 h 1121120"/>
              <a:gd name="connsiteX7" fmla="*/ 267923 w 1721444"/>
              <a:gd name="connsiteY7" fmla="*/ 149215 h 1121120"/>
              <a:gd name="connsiteX0" fmla="*/ 153623 w 1721444"/>
              <a:gd name="connsiteY0" fmla="*/ 404166 h 1109371"/>
              <a:gd name="connsiteX1" fmla="*/ 610823 w 1721444"/>
              <a:gd name="connsiteY1" fmla="*/ 32691 h 1109371"/>
              <a:gd name="connsiteX2" fmla="*/ 1410923 w 1721444"/>
              <a:gd name="connsiteY2" fmla="*/ 89841 h 1109371"/>
              <a:gd name="connsiteX3" fmla="*/ 1706198 w 1721444"/>
              <a:gd name="connsiteY3" fmla="*/ 661341 h 1109371"/>
              <a:gd name="connsiteX4" fmla="*/ 991823 w 1721444"/>
              <a:gd name="connsiteY4" fmla="*/ 1080441 h 1109371"/>
              <a:gd name="connsiteX5" fmla="*/ 363173 w 1721444"/>
              <a:gd name="connsiteY5" fmla="*/ 1013766 h 1109371"/>
              <a:gd name="connsiteX6" fmla="*/ 1223 w 1721444"/>
              <a:gd name="connsiteY6" fmla="*/ 537516 h 1109371"/>
              <a:gd name="connsiteX7" fmla="*/ 267923 w 1721444"/>
              <a:gd name="connsiteY7" fmla="*/ 137466 h 1109371"/>
              <a:gd name="connsiteX0" fmla="*/ 152438 w 1720259"/>
              <a:gd name="connsiteY0" fmla="*/ 404166 h 1109371"/>
              <a:gd name="connsiteX1" fmla="*/ 609638 w 1720259"/>
              <a:gd name="connsiteY1" fmla="*/ 32691 h 1109371"/>
              <a:gd name="connsiteX2" fmla="*/ 1409738 w 1720259"/>
              <a:gd name="connsiteY2" fmla="*/ 89841 h 1109371"/>
              <a:gd name="connsiteX3" fmla="*/ 1705013 w 1720259"/>
              <a:gd name="connsiteY3" fmla="*/ 661341 h 1109371"/>
              <a:gd name="connsiteX4" fmla="*/ 990638 w 1720259"/>
              <a:gd name="connsiteY4" fmla="*/ 1080441 h 1109371"/>
              <a:gd name="connsiteX5" fmla="*/ 361988 w 1720259"/>
              <a:gd name="connsiteY5" fmla="*/ 1013766 h 1109371"/>
              <a:gd name="connsiteX6" fmla="*/ 38 w 1720259"/>
              <a:gd name="connsiteY6" fmla="*/ 537516 h 1109371"/>
              <a:gd name="connsiteX7" fmla="*/ 381038 w 1720259"/>
              <a:gd name="connsiteY7" fmla="*/ 13641 h 1109371"/>
              <a:gd name="connsiteX0" fmla="*/ 152438 w 1582326"/>
              <a:gd name="connsiteY0" fmla="*/ 402824 h 1110146"/>
              <a:gd name="connsiteX1" fmla="*/ 609638 w 1582326"/>
              <a:gd name="connsiteY1" fmla="*/ 31349 h 1110146"/>
              <a:gd name="connsiteX2" fmla="*/ 1409738 w 1582326"/>
              <a:gd name="connsiteY2" fmla="*/ 88499 h 1110146"/>
              <a:gd name="connsiteX3" fmla="*/ 1552613 w 1582326"/>
              <a:gd name="connsiteY3" fmla="*/ 631424 h 1110146"/>
              <a:gd name="connsiteX4" fmla="*/ 990638 w 1582326"/>
              <a:gd name="connsiteY4" fmla="*/ 1079099 h 1110146"/>
              <a:gd name="connsiteX5" fmla="*/ 361988 w 1582326"/>
              <a:gd name="connsiteY5" fmla="*/ 1012424 h 1110146"/>
              <a:gd name="connsiteX6" fmla="*/ 38 w 1582326"/>
              <a:gd name="connsiteY6" fmla="*/ 536174 h 1110146"/>
              <a:gd name="connsiteX7" fmla="*/ 381038 w 1582326"/>
              <a:gd name="connsiteY7" fmla="*/ 12299 h 1110146"/>
              <a:gd name="connsiteX0" fmla="*/ 152436 w 1585801"/>
              <a:gd name="connsiteY0" fmla="*/ 402824 h 1018429"/>
              <a:gd name="connsiteX1" fmla="*/ 609636 w 1585801"/>
              <a:gd name="connsiteY1" fmla="*/ 31349 h 1018429"/>
              <a:gd name="connsiteX2" fmla="*/ 1409736 w 1585801"/>
              <a:gd name="connsiteY2" fmla="*/ 88499 h 1018429"/>
              <a:gd name="connsiteX3" fmla="*/ 1552611 w 1585801"/>
              <a:gd name="connsiteY3" fmla="*/ 631424 h 1018429"/>
              <a:gd name="connsiteX4" fmla="*/ 943011 w 1585801"/>
              <a:gd name="connsiteY4" fmla="*/ 793349 h 1018429"/>
              <a:gd name="connsiteX5" fmla="*/ 361986 w 1585801"/>
              <a:gd name="connsiteY5" fmla="*/ 1012424 h 1018429"/>
              <a:gd name="connsiteX6" fmla="*/ 36 w 1585801"/>
              <a:gd name="connsiteY6" fmla="*/ 536174 h 1018429"/>
              <a:gd name="connsiteX7" fmla="*/ 381036 w 1585801"/>
              <a:gd name="connsiteY7" fmla="*/ 12299 h 1018429"/>
              <a:gd name="connsiteX0" fmla="*/ 153245 w 1586610"/>
              <a:gd name="connsiteY0" fmla="*/ 402824 h 805403"/>
              <a:gd name="connsiteX1" fmla="*/ 610445 w 1586610"/>
              <a:gd name="connsiteY1" fmla="*/ 31349 h 805403"/>
              <a:gd name="connsiteX2" fmla="*/ 1410545 w 1586610"/>
              <a:gd name="connsiteY2" fmla="*/ 88499 h 805403"/>
              <a:gd name="connsiteX3" fmla="*/ 1553420 w 1586610"/>
              <a:gd name="connsiteY3" fmla="*/ 631424 h 805403"/>
              <a:gd name="connsiteX4" fmla="*/ 943820 w 1586610"/>
              <a:gd name="connsiteY4" fmla="*/ 793349 h 805403"/>
              <a:gd name="connsiteX5" fmla="*/ 486620 w 1586610"/>
              <a:gd name="connsiteY5" fmla="*/ 764774 h 805403"/>
              <a:gd name="connsiteX6" fmla="*/ 845 w 1586610"/>
              <a:gd name="connsiteY6" fmla="*/ 536174 h 805403"/>
              <a:gd name="connsiteX7" fmla="*/ 381845 w 1586610"/>
              <a:gd name="connsiteY7" fmla="*/ 12299 h 805403"/>
              <a:gd name="connsiteX0" fmla="*/ 48998 w 1482363"/>
              <a:gd name="connsiteY0" fmla="*/ 402824 h 807074"/>
              <a:gd name="connsiteX1" fmla="*/ 506198 w 1482363"/>
              <a:gd name="connsiteY1" fmla="*/ 31349 h 807074"/>
              <a:gd name="connsiteX2" fmla="*/ 1306298 w 1482363"/>
              <a:gd name="connsiteY2" fmla="*/ 88499 h 807074"/>
              <a:gd name="connsiteX3" fmla="*/ 1449173 w 1482363"/>
              <a:gd name="connsiteY3" fmla="*/ 631424 h 807074"/>
              <a:gd name="connsiteX4" fmla="*/ 839573 w 1482363"/>
              <a:gd name="connsiteY4" fmla="*/ 793349 h 807074"/>
              <a:gd name="connsiteX5" fmla="*/ 382373 w 1482363"/>
              <a:gd name="connsiteY5" fmla="*/ 764774 h 807074"/>
              <a:gd name="connsiteX6" fmla="*/ 1373 w 1482363"/>
              <a:gd name="connsiteY6" fmla="*/ 498074 h 807074"/>
              <a:gd name="connsiteX7" fmla="*/ 277598 w 1482363"/>
              <a:gd name="connsiteY7" fmla="*/ 12299 h 807074"/>
              <a:gd name="connsiteX0" fmla="*/ 96623 w 1482363"/>
              <a:gd name="connsiteY0" fmla="*/ 402823 h 807073"/>
              <a:gd name="connsiteX1" fmla="*/ 506198 w 1482363"/>
              <a:gd name="connsiteY1" fmla="*/ 31348 h 807073"/>
              <a:gd name="connsiteX2" fmla="*/ 1306298 w 1482363"/>
              <a:gd name="connsiteY2" fmla="*/ 88498 h 807073"/>
              <a:gd name="connsiteX3" fmla="*/ 1449173 w 1482363"/>
              <a:gd name="connsiteY3" fmla="*/ 631423 h 807073"/>
              <a:gd name="connsiteX4" fmla="*/ 839573 w 1482363"/>
              <a:gd name="connsiteY4" fmla="*/ 793348 h 807073"/>
              <a:gd name="connsiteX5" fmla="*/ 382373 w 1482363"/>
              <a:gd name="connsiteY5" fmla="*/ 764773 h 807073"/>
              <a:gd name="connsiteX6" fmla="*/ 1373 w 1482363"/>
              <a:gd name="connsiteY6" fmla="*/ 498073 h 807073"/>
              <a:gd name="connsiteX7" fmla="*/ 277598 w 1482363"/>
              <a:gd name="connsiteY7" fmla="*/ 12298 h 807073"/>
              <a:gd name="connsiteX0" fmla="*/ 96622 w 1482362"/>
              <a:gd name="connsiteY0" fmla="*/ 402823 h 807073"/>
              <a:gd name="connsiteX1" fmla="*/ 506197 w 1482362"/>
              <a:gd name="connsiteY1" fmla="*/ 31348 h 807073"/>
              <a:gd name="connsiteX2" fmla="*/ 1306297 w 1482362"/>
              <a:gd name="connsiteY2" fmla="*/ 88498 h 807073"/>
              <a:gd name="connsiteX3" fmla="*/ 1449172 w 1482362"/>
              <a:gd name="connsiteY3" fmla="*/ 631423 h 807073"/>
              <a:gd name="connsiteX4" fmla="*/ 839572 w 1482362"/>
              <a:gd name="connsiteY4" fmla="*/ 793348 h 807073"/>
              <a:gd name="connsiteX5" fmla="*/ 382372 w 1482362"/>
              <a:gd name="connsiteY5" fmla="*/ 764773 h 807073"/>
              <a:gd name="connsiteX6" fmla="*/ 1372 w 1482362"/>
              <a:gd name="connsiteY6" fmla="*/ 498073 h 807073"/>
              <a:gd name="connsiteX7" fmla="*/ 277597 w 1482362"/>
              <a:gd name="connsiteY7" fmla="*/ 59923 h 807073"/>
              <a:gd name="connsiteX0" fmla="*/ 291735 w 1482362"/>
              <a:gd name="connsiteY0" fmla="*/ 390011 h 806206"/>
              <a:gd name="connsiteX1" fmla="*/ 506197 w 1482362"/>
              <a:gd name="connsiteY1" fmla="*/ 30481 h 806206"/>
              <a:gd name="connsiteX2" fmla="*/ 1306297 w 1482362"/>
              <a:gd name="connsiteY2" fmla="*/ 87631 h 806206"/>
              <a:gd name="connsiteX3" fmla="*/ 1449172 w 1482362"/>
              <a:gd name="connsiteY3" fmla="*/ 630556 h 806206"/>
              <a:gd name="connsiteX4" fmla="*/ 839572 w 1482362"/>
              <a:gd name="connsiteY4" fmla="*/ 792481 h 806206"/>
              <a:gd name="connsiteX5" fmla="*/ 382372 w 1482362"/>
              <a:gd name="connsiteY5" fmla="*/ 763906 h 806206"/>
              <a:gd name="connsiteX6" fmla="*/ 1372 w 1482362"/>
              <a:gd name="connsiteY6" fmla="*/ 497206 h 806206"/>
              <a:gd name="connsiteX7" fmla="*/ 277597 w 1482362"/>
              <a:gd name="connsiteY7" fmla="*/ 59056 h 806206"/>
              <a:gd name="connsiteX0" fmla="*/ 93425 w 1284052"/>
              <a:gd name="connsiteY0" fmla="*/ 390011 h 808568"/>
              <a:gd name="connsiteX1" fmla="*/ 307887 w 1284052"/>
              <a:gd name="connsiteY1" fmla="*/ 30481 h 808568"/>
              <a:gd name="connsiteX2" fmla="*/ 1107987 w 1284052"/>
              <a:gd name="connsiteY2" fmla="*/ 87631 h 808568"/>
              <a:gd name="connsiteX3" fmla="*/ 1250862 w 1284052"/>
              <a:gd name="connsiteY3" fmla="*/ 630556 h 808568"/>
              <a:gd name="connsiteX4" fmla="*/ 641262 w 1284052"/>
              <a:gd name="connsiteY4" fmla="*/ 792481 h 808568"/>
              <a:gd name="connsiteX5" fmla="*/ 184062 w 1284052"/>
              <a:gd name="connsiteY5" fmla="*/ 763906 h 808568"/>
              <a:gd name="connsiteX6" fmla="*/ 42519 w 1284052"/>
              <a:gd name="connsiteY6" fmla="*/ 449423 h 808568"/>
              <a:gd name="connsiteX7" fmla="*/ 79287 w 1284052"/>
              <a:gd name="connsiteY7" fmla="*/ 59056 h 808568"/>
              <a:gd name="connsiteX0" fmla="*/ 72236 w 1262863"/>
              <a:gd name="connsiteY0" fmla="*/ 390011 h 808568"/>
              <a:gd name="connsiteX1" fmla="*/ 286698 w 1262863"/>
              <a:gd name="connsiteY1" fmla="*/ 30481 h 808568"/>
              <a:gd name="connsiteX2" fmla="*/ 1086798 w 1262863"/>
              <a:gd name="connsiteY2" fmla="*/ 87631 h 808568"/>
              <a:gd name="connsiteX3" fmla="*/ 1229673 w 1262863"/>
              <a:gd name="connsiteY3" fmla="*/ 630556 h 808568"/>
              <a:gd name="connsiteX4" fmla="*/ 620073 w 1262863"/>
              <a:gd name="connsiteY4" fmla="*/ 792481 h 808568"/>
              <a:gd name="connsiteX5" fmla="*/ 162873 w 1262863"/>
              <a:gd name="connsiteY5" fmla="*/ 763906 h 808568"/>
              <a:gd name="connsiteX6" fmla="*/ 21330 w 1262863"/>
              <a:gd name="connsiteY6" fmla="*/ 449423 h 808568"/>
              <a:gd name="connsiteX7" fmla="*/ 93573 w 1262863"/>
              <a:gd name="connsiteY7" fmla="*/ 226296 h 808568"/>
              <a:gd name="connsiteX0" fmla="*/ 59641 w 1250268"/>
              <a:gd name="connsiteY0" fmla="*/ 390011 h 800684"/>
              <a:gd name="connsiteX1" fmla="*/ 274103 w 1250268"/>
              <a:gd name="connsiteY1" fmla="*/ 30481 h 800684"/>
              <a:gd name="connsiteX2" fmla="*/ 1074203 w 1250268"/>
              <a:gd name="connsiteY2" fmla="*/ 87631 h 800684"/>
              <a:gd name="connsiteX3" fmla="*/ 1217078 w 1250268"/>
              <a:gd name="connsiteY3" fmla="*/ 630556 h 800684"/>
              <a:gd name="connsiteX4" fmla="*/ 607478 w 1250268"/>
              <a:gd name="connsiteY4" fmla="*/ 792481 h 800684"/>
              <a:gd name="connsiteX5" fmla="*/ 150278 w 1250268"/>
              <a:gd name="connsiteY5" fmla="*/ 763906 h 800684"/>
              <a:gd name="connsiteX6" fmla="*/ 35341 w 1250268"/>
              <a:gd name="connsiteY6" fmla="*/ 652500 h 800684"/>
              <a:gd name="connsiteX7" fmla="*/ 80978 w 1250268"/>
              <a:gd name="connsiteY7" fmla="*/ 226296 h 80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0268" h="800684">
                <a:moveTo>
                  <a:pt x="59641" y="390011"/>
                </a:moveTo>
                <a:cubicBezTo>
                  <a:pt x="147747" y="162998"/>
                  <a:pt x="105009" y="80878"/>
                  <a:pt x="274103" y="30481"/>
                </a:cubicBezTo>
                <a:cubicBezTo>
                  <a:pt x="443197" y="-19916"/>
                  <a:pt x="917041" y="-12381"/>
                  <a:pt x="1074203" y="87631"/>
                </a:cubicBezTo>
                <a:cubicBezTo>
                  <a:pt x="1231365" y="187643"/>
                  <a:pt x="1294866" y="513081"/>
                  <a:pt x="1217078" y="630556"/>
                </a:cubicBezTo>
                <a:cubicBezTo>
                  <a:pt x="1139291" y="748031"/>
                  <a:pt x="785278" y="770256"/>
                  <a:pt x="607478" y="792481"/>
                </a:cubicBezTo>
                <a:cubicBezTo>
                  <a:pt x="429678" y="814706"/>
                  <a:pt x="245634" y="787236"/>
                  <a:pt x="150278" y="763906"/>
                </a:cubicBezTo>
                <a:cubicBezTo>
                  <a:pt x="54922" y="740576"/>
                  <a:pt x="46891" y="742102"/>
                  <a:pt x="35341" y="652500"/>
                </a:cubicBezTo>
                <a:cubicBezTo>
                  <a:pt x="23791" y="562898"/>
                  <a:pt x="-60310" y="353296"/>
                  <a:pt x="80978" y="226296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sz="2000"/>
          </a:p>
        </p:txBody>
      </p:sp>
      <p:sp>
        <p:nvSpPr>
          <p:cNvPr id="15" name="Freeform: Shape 7">
            <a:extLst>
              <a:ext uri="{FF2B5EF4-FFF2-40B4-BE49-F238E27FC236}">
                <a16:creationId xmlns:a16="http://schemas.microsoft.com/office/drawing/2014/main" id="{8E183566-CEAF-E84F-8BC4-5E13A08DF098}"/>
              </a:ext>
            </a:extLst>
          </p:cNvPr>
          <p:cNvSpPr/>
          <p:nvPr/>
        </p:nvSpPr>
        <p:spPr>
          <a:xfrm>
            <a:off x="2387214" y="4718274"/>
            <a:ext cx="381406" cy="138301"/>
          </a:xfrm>
          <a:custGeom>
            <a:avLst/>
            <a:gdLst>
              <a:gd name="connsiteX0" fmla="*/ 239348 w 1721444"/>
              <a:gd name="connsiteY0" fmla="*/ 577840 h 1121120"/>
              <a:gd name="connsiteX1" fmla="*/ 610823 w 1721444"/>
              <a:gd name="connsiteY1" fmla="*/ 44440 h 1121120"/>
              <a:gd name="connsiteX2" fmla="*/ 1410923 w 1721444"/>
              <a:gd name="connsiteY2" fmla="*/ 101590 h 1121120"/>
              <a:gd name="connsiteX3" fmla="*/ 1706198 w 1721444"/>
              <a:gd name="connsiteY3" fmla="*/ 673090 h 1121120"/>
              <a:gd name="connsiteX4" fmla="*/ 991823 w 1721444"/>
              <a:gd name="connsiteY4" fmla="*/ 1092190 h 1121120"/>
              <a:gd name="connsiteX5" fmla="*/ 363173 w 1721444"/>
              <a:gd name="connsiteY5" fmla="*/ 1025515 h 1121120"/>
              <a:gd name="connsiteX6" fmla="*/ 1223 w 1721444"/>
              <a:gd name="connsiteY6" fmla="*/ 549265 h 1121120"/>
              <a:gd name="connsiteX7" fmla="*/ 267923 w 1721444"/>
              <a:gd name="connsiteY7" fmla="*/ 149215 h 1121120"/>
              <a:gd name="connsiteX0" fmla="*/ 153623 w 1721444"/>
              <a:gd name="connsiteY0" fmla="*/ 404166 h 1109371"/>
              <a:gd name="connsiteX1" fmla="*/ 610823 w 1721444"/>
              <a:gd name="connsiteY1" fmla="*/ 32691 h 1109371"/>
              <a:gd name="connsiteX2" fmla="*/ 1410923 w 1721444"/>
              <a:gd name="connsiteY2" fmla="*/ 89841 h 1109371"/>
              <a:gd name="connsiteX3" fmla="*/ 1706198 w 1721444"/>
              <a:gd name="connsiteY3" fmla="*/ 661341 h 1109371"/>
              <a:gd name="connsiteX4" fmla="*/ 991823 w 1721444"/>
              <a:gd name="connsiteY4" fmla="*/ 1080441 h 1109371"/>
              <a:gd name="connsiteX5" fmla="*/ 363173 w 1721444"/>
              <a:gd name="connsiteY5" fmla="*/ 1013766 h 1109371"/>
              <a:gd name="connsiteX6" fmla="*/ 1223 w 1721444"/>
              <a:gd name="connsiteY6" fmla="*/ 537516 h 1109371"/>
              <a:gd name="connsiteX7" fmla="*/ 267923 w 1721444"/>
              <a:gd name="connsiteY7" fmla="*/ 137466 h 1109371"/>
              <a:gd name="connsiteX0" fmla="*/ 152438 w 1720259"/>
              <a:gd name="connsiteY0" fmla="*/ 404166 h 1109371"/>
              <a:gd name="connsiteX1" fmla="*/ 609638 w 1720259"/>
              <a:gd name="connsiteY1" fmla="*/ 32691 h 1109371"/>
              <a:gd name="connsiteX2" fmla="*/ 1409738 w 1720259"/>
              <a:gd name="connsiteY2" fmla="*/ 89841 h 1109371"/>
              <a:gd name="connsiteX3" fmla="*/ 1705013 w 1720259"/>
              <a:gd name="connsiteY3" fmla="*/ 661341 h 1109371"/>
              <a:gd name="connsiteX4" fmla="*/ 990638 w 1720259"/>
              <a:gd name="connsiteY4" fmla="*/ 1080441 h 1109371"/>
              <a:gd name="connsiteX5" fmla="*/ 361988 w 1720259"/>
              <a:gd name="connsiteY5" fmla="*/ 1013766 h 1109371"/>
              <a:gd name="connsiteX6" fmla="*/ 38 w 1720259"/>
              <a:gd name="connsiteY6" fmla="*/ 537516 h 1109371"/>
              <a:gd name="connsiteX7" fmla="*/ 381038 w 1720259"/>
              <a:gd name="connsiteY7" fmla="*/ 13641 h 1109371"/>
              <a:gd name="connsiteX0" fmla="*/ 152438 w 1582326"/>
              <a:gd name="connsiteY0" fmla="*/ 402824 h 1110146"/>
              <a:gd name="connsiteX1" fmla="*/ 609638 w 1582326"/>
              <a:gd name="connsiteY1" fmla="*/ 31349 h 1110146"/>
              <a:gd name="connsiteX2" fmla="*/ 1409738 w 1582326"/>
              <a:gd name="connsiteY2" fmla="*/ 88499 h 1110146"/>
              <a:gd name="connsiteX3" fmla="*/ 1552613 w 1582326"/>
              <a:gd name="connsiteY3" fmla="*/ 631424 h 1110146"/>
              <a:gd name="connsiteX4" fmla="*/ 990638 w 1582326"/>
              <a:gd name="connsiteY4" fmla="*/ 1079099 h 1110146"/>
              <a:gd name="connsiteX5" fmla="*/ 361988 w 1582326"/>
              <a:gd name="connsiteY5" fmla="*/ 1012424 h 1110146"/>
              <a:gd name="connsiteX6" fmla="*/ 38 w 1582326"/>
              <a:gd name="connsiteY6" fmla="*/ 536174 h 1110146"/>
              <a:gd name="connsiteX7" fmla="*/ 381038 w 1582326"/>
              <a:gd name="connsiteY7" fmla="*/ 12299 h 1110146"/>
              <a:gd name="connsiteX0" fmla="*/ 152436 w 1585801"/>
              <a:gd name="connsiteY0" fmla="*/ 402824 h 1018429"/>
              <a:gd name="connsiteX1" fmla="*/ 609636 w 1585801"/>
              <a:gd name="connsiteY1" fmla="*/ 31349 h 1018429"/>
              <a:gd name="connsiteX2" fmla="*/ 1409736 w 1585801"/>
              <a:gd name="connsiteY2" fmla="*/ 88499 h 1018429"/>
              <a:gd name="connsiteX3" fmla="*/ 1552611 w 1585801"/>
              <a:gd name="connsiteY3" fmla="*/ 631424 h 1018429"/>
              <a:gd name="connsiteX4" fmla="*/ 943011 w 1585801"/>
              <a:gd name="connsiteY4" fmla="*/ 793349 h 1018429"/>
              <a:gd name="connsiteX5" fmla="*/ 361986 w 1585801"/>
              <a:gd name="connsiteY5" fmla="*/ 1012424 h 1018429"/>
              <a:gd name="connsiteX6" fmla="*/ 36 w 1585801"/>
              <a:gd name="connsiteY6" fmla="*/ 536174 h 1018429"/>
              <a:gd name="connsiteX7" fmla="*/ 381036 w 1585801"/>
              <a:gd name="connsiteY7" fmla="*/ 12299 h 1018429"/>
              <a:gd name="connsiteX0" fmla="*/ 153245 w 1586610"/>
              <a:gd name="connsiteY0" fmla="*/ 402824 h 805403"/>
              <a:gd name="connsiteX1" fmla="*/ 610445 w 1586610"/>
              <a:gd name="connsiteY1" fmla="*/ 31349 h 805403"/>
              <a:gd name="connsiteX2" fmla="*/ 1410545 w 1586610"/>
              <a:gd name="connsiteY2" fmla="*/ 88499 h 805403"/>
              <a:gd name="connsiteX3" fmla="*/ 1553420 w 1586610"/>
              <a:gd name="connsiteY3" fmla="*/ 631424 h 805403"/>
              <a:gd name="connsiteX4" fmla="*/ 943820 w 1586610"/>
              <a:gd name="connsiteY4" fmla="*/ 793349 h 805403"/>
              <a:gd name="connsiteX5" fmla="*/ 486620 w 1586610"/>
              <a:gd name="connsiteY5" fmla="*/ 764774 h 805403"/>
              <a:gd name="connsiteX6" fmla="*/ 845 w 1586610"/>
              <a:gd name="connsiteY6" fmla="*/ 536174 h 805403"/>
              <a:gd name="connsiteX7" fmla="*/ 381845 w 1586610"/>
              <a:gd name="connsiteY7" fmla="*/ 12299 h 805403"/>
              <a:gd name="connsiteX0" fmla="*/ 48998 w 1482363"/>
              <a:gd name="connsiteY0" fmla="*/ 402824 h 807074"/>
              <a:gd name="connsiteX1" fmla="*/ 506198 w 1482363"/>
              <a:gd name="connsiteY1" fmla="*/ 31349 h 807074"/>
              <a:gd name="connsiteX2" fmla="*/ 1306298 w 1482363"/>
              <a:gd name="connsiteY2" fmla="*/ 88499 h 807074"/>
              <a:gd name="connsiteX3" fmla="*/ 1449173 w 1482363"/>
              <a:gd name="connsiteY3" fmla="*/ 631424 h 807074"/>
              <a:gd name="connsiteX4" fmla="*/ 839573 w 1482363"/>
              <a:gd name="connsiteY4" fmla="*/ 793349 h 807074"/>
              <a:gd name="connsiteX5" fmla="*/ 382373 w 1482363"/>
              <a:gd name="connsiteY5" fmla="*/ 764774 h 807074"/>
              <a:gd name="connsiteX6" fmla="*/ 1373 w 1482363"/>
              <a:gd name="connsiteY6" fmla="*/ 498074 h 807074"/>
              <a:gd name="connsiteX7" fmla="*/ 277598 w 1482363"/>
              <a:gd name="connsiteY7" fmla="*/ 12299 h 807074"/>
              <a:gd name="connsiteX0" fmla="*/ 96623 w 1482363"/>
              <a:gd name="connsiteY0" fmla="*/ 402823 h 807073"/>
              <a:gd name="connsiteX1" fmla="*/ 506198 w 1482363"/>
              <a:gd name="connsiteY1" fmla="*/ 31348 h 807073"/>
              <a:gd name="connsiteX2" fmla="*/ 1306298 w 1482363"/>
              <a:gd name="connsiteY2" fmla="*/ 88498 h 807073"/>
              <a:gd name="connsiteX3" fmla="*/ 1449173 w 1482363"/>
              <a:gd name="connsiteY3" fmla="*/ 631423 h 807073"/>
              <a:gd name="connsiteX4" fmla="*/ 839573 w 1482363"/>
              <a:gd name="connsiteY4" fmla="*/ 793348 h 807073"/>
              <a:gd name="connsiteX5" fmla="*/ 382373 w 1482363"/>
              <a:gd name="connsiteY5" fmla="*/ 764773 h 807073"/>
              <a:gd name="connsiteX6" fmla="*/ 1373 w 1482363"/>
              <a:gd name="connsiteY6" fmla="*/ 498073 h 807073"/>
              <a:gd name="connsiteX7" fmla="*/ 277598 w 1482363"/>
              <a:gd name="connsiteY7" fmla="*/ 12298 h 807073"/>
              <a:gd name="connsiteX0" fmla="*/ 96622 w 1482362"/>
              <a:gd name="connsiteY0" fmla="*/ 402823 h 807073"/>
              <a:gd name="connsiteX1" fmla="*/ 506197 w 1482362"/>
              <a:gd name="connsiteY1" fmla="*/ 31348 h 807073"/>
              <a:gd name="connsiteX2" fmla="*/ 1306297 w 1482362"/>
              <a:gd name="connsiteY2" fmla="*/ 88498 h 807073"/>
              <a:gd name="connsiteX3" fmla="*/ 1449172 w 1482362"/>
              <a:gd name="connsiteY3" fmla="*/ 631423 h 807073"/>
              <a:gd name="connsiteX4" fmla="*/ 839572 w 1482362"/>
              <a:gd name="connsiteY4" fmla="*/ 793348 h 807073"/>
              <a:gd name="connsiteX5" fmla="*/ 382372 w 1482362"/>
              <a:gd name="connsiteY5" fmla="*/ 764773 h 807073"/>
              <a:gd name="connsiteX6" fmla="*/ 1372 w 1482362"/>
              <a:gd name="connsiteY6" fmla="*/ 498073 h 807073"/>
              <a:gd name="connsiteX7" fmla="*/ 277597 w 1482362"/>
              <a:gd name="connsiteY7" fmla="*/ 59923 h 807073"/>
              <a:gd name="connsiteX0" fmla="*/ 291735 w 1482362"/>
              <a:gd name="connsiteY0" fmla="*/ 390011 h 806206"/>
              <a:gd name="connsiteX1" fmla="*/ 506197 w 1482362"/>
              <a:gd name="connsiteY1" fmla="*/ 30481 h 806206"/>
              <a:gd name="connsiteX2" fmla="*/ 1306297 w 1482362"/>
              <a:gd name="connsiteY2" fmla="*/ 87631 h 806206"/>
              <a:gd name="connsiteX3" fmla="*/ 1449172 w 1482362"/>
              <a:gd name="connsiteY3" fmla="*/ 630556 h 806206"/>
              <a:gd name="connsiteX4" fmla="*/ 839572 w 1482362"/>
              <a:gd name="connsiteY4" fmla="*/ 792481 h 806206"/>
              <a:gd name="connsiteX5" fmla="*/ 382372 w 1482362"/>
              <a:gd name="connsiteY5" fmla="*/ 763906 h 806206"/>
              <a:gd name="connsiteX6" fmla="*/ 1372 w 1482362"/>
              <a:gd name="connsiteY6" fmla="*/ 497206 h 806206"/>
              <a:gd name="connsiteX7" fmla="*/ 277597 w 1482362"/>
              <a:gd name="connsiteY7" fmla="*/ 59056 h 806206"/>
              <a:gd name="connsiteX0" fmla="*/ 93425 w 1284052"/>
              <a:gd name="connsiteY0" fmla="*/ 390011 h 808568"/>
              <a:gd name="connsiteX1" fmla="*/ 307887 w 1284052"/>
              <a:gd name="connsiteY1" fmla="*/ 30481 h 808568"/>
              <a:gd name="connsiteX2" fmla="*/ 1107987 w 1284052"/>
              <a:gd name="connsiteY2" fmla="*/ 87631 h 808568"/>
              <a:gd name="connsiteX3" fmla="*/ 1250862 w 1284052"/>
              <a:gd name="connsiteY3" fmla="*/ 630556 h 808568"/>
              <a:gd name="connsiteX4" fmla="*/ 641262 w 1284052"/>
              <a:gd name="connsiteY4" fmla="*/ 792481 h 808568"/>
              <a:gd name="connsiteX5" fmla="*/ 184062 w 1284052"/>
              <a:gd name="connsiteY5" fmla="*/ 763906 h 808568"/>
              <a:gd name="connsiteX6" fmla="*/ 42519 w 1284052"/>
              <a:gd name="connsiteY6" fmla="*/ 449423 h 808568"/>
              <a:gd name="connsiteX7" fmla="*/ 79287 w 1284052"/>
              <a:gd name="connsiteY7" fmla="*/ 59056 h 808568"/>
              <a:gd name="connsiteX0" fmla="*/ 72236 w 1262863"/>
              <a:gd name="connsiteY0" fmla="*/ 390011 h 808568"/>
              <a:gd name="connsiteX1" fmla="*/ 286698 w 1262863"/>
              <a:gd name="connsiteY1" fmla="*/ 30481 h 808568"/>
              <a:gd name="connsiteX2" fmla="*/ 1086798 w 1262863"/>
              <a:gd name="connsiteY2" fmla="*/ 87631 h 808568"/>
              <a:gd name="connsiteX3" fmla="*/ 1229673 w 1262863"/>
              <a:gd name="connsiteY3" fmla="*/ 630556 h 808568"/>
              <a:gd name="connsiteX4" fmla="*/ 620073 w 1262863"/>
              <a:gd name="connsiteY4" fmla="*/ 792481 h 808568"/>
              <a:gd name="connsiteX5" fmla="*/ 162873 w 1262863"/>
              <a:gd name="connsiteY5" fmla="*/ 763906 h 808568"/>
              <a:gd name="connsiteX6" fmla="*/ 21330 w 1262863"/>
              <a:gd name="connsiteY6" fmla="*/ 449423 h 808568"/>
              <a:gd name="connsiteX7" fmla="*/ 93573 w 1262863"/>
              <a:gd name="connsiteY7" fmla="*/ 226296 h 808568"/>
              <a:gd name="connsiteX0" fmla="*/ 59641 w 1250268"/>
              <a:gd name="connsiteY0" fmla="*/ 390011 h 800684"/>
              <a:gd name="connsiteX1" fmla="*/ 274103 w 1250268"/>
              <a:gd name="connsiteY1" fmla="*/ 30481 h 800684"/>
              <a:gd name="connsiteX2" fmla="*/ 1074203 w 1250268"/>
              <a:gd name="connsiteY2" fmla="*/ 87631 h 800684"/>
              <a:gd name="connsiteX3" fmla="*/ 1217078 w 1250268"/>
              <a:gd name="connsiteY3" fmla="*/ 630556 h 800684"/>
              <a:gd name="connsiteX4" fmla="*/ 607478 w 1250268"/>
              <a:gd name="connsiteY4" fmla="*/ 792481 h 800684"/>
              <a:gd name="connsiteX5" fmla="*/ 150278 w 1250268"/>
              <a:gd name="connsiteY5" fmla="*/ 763906 h 800684"/>
              <a:gd name="connsiteX6" fmla="*/ 35341 w 1250268"/>
              <a:gd name="connsiteY6" fmla="*/ 652500 h 800684"/>
              <a:gd name="connsiteX7" fmla="*/ 80978 w 1250268"/>
              <a:gd name="connsiteY7" fmla="*/ 226296 h 80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0268" h="800684">
                <a:moveTo>
                  <a:pt x="59641" y="390011"/>
                </a:moveTo>
                <a:cubicBezTo>
                  <a:pt x="147747" y="162998"/>
                  <a:pt x="105009" y="80878"/>
                  <a:pt x="274103" y="30481"/>
                </a:cubicBezTo>
                <a:cubicBezTo>
                  <a:pt x="443197" y="-19916"/>
                  <a:pt x="917041" y="-12381"/>
                  <a:pt x="1074203" y="87631"/>
                </a:cubicBezTo>
                <a:cubicBezTo>
                  <a:pt x="1231365" y="187643"/>
                  <a:pt x="1294866" y="513081"/>
                  <a:pt x="1217078" y="630556"/>
                </a:cubicBezTo>
                <a:cubicBezTo>
                  <a:pt x="1139291" y="748031"/>
                  <a:pt x="785278" y="770256"/>
                  <a:pt x="607478" y="792481"/>
                </a:cubicBezTo>
                <a:cubicBezTo>
                  <a:pt x="429678" y="814706"/>
                  <a:pt x="245634" y="787236"/>
                  <a:pt x="150278" y="763906"/>
                </a:cubicBezTo>
                <a:cubicBezTo>
                  <a:pt x="54922" y="740576"/>
                  <a:pt x="46891" y="742102"/>
                  <a:pt x="35341" y="652500"/>
                </a:cubicBezTo>
                <a:cubicBezTo>
                  <a:pt x="23791" y="562898"/>
                  <a:pt x="-60310" y="353296"/>
                  <a:pt x="80978" y="226296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sz="2000"/>
          </a:p>
        </p:txBody>
      </p:sp>
      <p:sp>
        <p:nvSpPr>
          <p:cNvPr id="16" name="Freeform: Shape 8">
            <a:extLst>
              <a:ext uri="{FF2B5EF4-FFF2-40B4-BE49-F238E27FC236}">
                <a16:creationId xmlns:a16="http://schemas.microsoft.com/office/drawing/2014/main" id="{8847BE76-710F-1145-B6C3-03C13731A8F9}"/>
              </a:ext>
            </a:extLst>
          </p:cNvPr>
          <p:cNvSpPr/>
          <p:nvPr/>
        </p:nvSpPr>
        <p:spPr>
          <a:xfrm>
            <a:off x="2396740" y="4979338"/>
            <a:ext cx="381406" cy="138301"/>
          </a:xfrm>
          <a:custGeom>
            <a:avLst/>
            <a:gdLst>
              <a:gd name="connsiteX0" fmla="*/ 239348 w 1721444"/>
              <a:gd name="connsiteY0" fmla="*/ 577840 h 1121120"/>
              <a:gd name="connsiteX1" fmla="*/ 610823 w 1721444"/>
              <a:gd name="connsiteY1" fmla="*/ 44440 h 1121120"/>
              <a:gd name="connsiteX2" fmla="*/ 1410923 w 1721444"/>
              <a:gd name="connsiteY2" fmla="*/ 101590 h 1121120"/>
              <a:gd name="connsiteX3" fmla="*/ 1706198 w 1721444"/>
              <a:gd name="connsiteY3" fmla="*/ 673090 h 1121120"/>
              <a:gd name="connsiteX4" fmla="*/ 991823 w 1721444"/>
              <a:gd name="connsiteY4" fmla="*/ 1092190 h 1121120"/>
              <a:gd name="connsiteX5" fmla="*/ 363173 w 1721444"/>
              <a:gd name="connsiteY5" fmla="*/ 1025515 h 1121120"/>
              <a:gd name="connsiteX6" fmla="*/ 1223 w 1721444"/>
              <a:gd name="connsiteY6" fmla="*/ 549265 h 1121120"/>
              <a:gd name="connsiteX7" fmla="*/ 267923 w 1721444"/>
              <a:gd name="connsiteY7" fmla="*/ 149215 h 1121120"/>
              <a:gd name="connsiteX0" fmla="*/ 153623 w 1721444"/>
              <a:gd name="connsiteY0" fmla="*/ 404166 h 1109371"/>
              <a:gd name="connsiteX1" fmla="*/ 610823 w 1721444"/>
              <a:gd name="connsiteY1" fmla="*/ 32691 h 1109371"/>
              <a:gd name="connsiteX2" fmla="*/ 1410923 w 1721444"/>
              <a:gd name="connsiteY2" fmla="*/ 89841 h 1109371"/>
              <a:gd name="connsiteX3" fmla="*/ 1706198 w 1721444"/>
              <a:gd name="connsiteY3" fmla="*/ 661341 h 1109371"/>
              <a:gd name="connsiteX4" fmla="*/ 991823 w 1721444"/>
              <a:gd name="connsiteY4" fmla="*/ 1080441 h 1109371"/>
              <a:gd name="connsiteX5" fmla="*/ 363173 w 1721444"/>
              <a:gd name="connsiteY5" fmla="*/ 1013766 h 1109371"/>
              <a:gd name="connsiteX6" fmla="*/ 1223 w 1721444"/>
              <a:gd name="connsiteY6" fmla="*/ 537516 h 1109371"/>
              <a:gd name="connsiteX7" fmla="*/ 267923 w 1721444"/>
              <a:gd name="connsiteY7" fmla="*/ 137466 h 1109371"/>
              <a:gd name="connsiteX0" fmla="*/ 152438 w 1720259"/>
              <a:gd name="connsiteY0" fmla="*/ 404166 h 1109371"/>
              <a:gd name="connsiteX1" fmla="*/ 609638 w 1720259"/>
              <a:gd name="connsiteY1" fmla="*/ 32691 h 1109371"/>
              <a:gd name="connsiteX2" fmla="*/ 1409738 w 1720259"/>
              <a:gd name="connsiteY2" fmla="*/ 89841 h 1109371"/>
              <a:gd name="connsiteX3" fmla="*/ 1705013 w 1720259"/>
              <a:gd name="connsiteY3" fmla="*/ 661341 h 1109371"/>
              <a:gd name="connsiteX4" fmla="*/ 990638 w 1720259"/>
              <a:gd name="connsiteY4" fmla="*/ 1080441 h 1109371"/>
              <a:gd name="connsiteX5" fmla="*/ 361988 w 1720259"/>
              <a:gd name="connsiteY5" fmla="*/ 1013766 h 1109371"/>
              <a:gd name="connsiteX6" fmla="*/ 38 w 1720259"/>
              <a:gd name="connsiteY6" fmla="*/ 537516 h 1109371"/>
              <a:gd name="connsiteX7" fmla="*/ 381038 w 1720259"/>
              <a:gd name="connsiteY7" fmla="*/ 13641 h 1109371"/>
              <a:gd name="connsiteX0" fmla="*/ 152438 w 1582326"/>
              <a:gd name="connsiteY0" fmla="*/ 402824 h 1110146"/>
              <a:gd name="connsiteX1" fmla="*/ 609638 w 1582326"/>
              <a:gd name="connsiteY1" fmla="*/ 31349 h 1110146"/>
              <a:gd name="connsiteX2" fmla="*/ 1409738 w 1582326"/>
              <a:gd name="connsiteY2" fmla="*/ 88499 h 1110146"/>
              <a:gd name="connsiteX3" fmla="*/ 1552613 w 1582326"/>
              <a:gd name="connsiteY3" fmla="*/ 631424 h 1110146"/>
              <a:gd name="connsiteX4" fmla="*/ 990638 w 1582326"/>
              <a:gd name="connsiteY4" fmla="*/ 1079099 h 1110146"/>
              <a:gd name="connsiteX5" fmla="*/ 361988 w 1582326"/>
              <a:gd name="connsiteY5" fmla="*/ 1012424 h 1110146"/>
              <a:gd name="connsiteX6" fmla="*/ 38 w 1582326"/>
              <a:gd name="connsiteY6" fmla="*/ 536174 h 1110146"/>
              <a:gd name="connsiteX7" fmla="*/ 381038 w 1582326"/>
              <a:gd name="connsiteY7" fmla="*/ 12299 h 1110146"/>
              <a:gd name="connsiteX0" fmla="*/ 152436 w 1585801"/>
              <a:gd name="connsiteY0" fmla="*/ 402824 h 1018429"/>
              <a:gd name="connsiteX1" fmla="*/ 609636 w 1585801"/>
              <a:gd name="connsiteY1" fmla="*/ 31349 h 1018429"/>
              <a:gd name="connsiteX2" fmla="*/ 1409736 w 1585801"/>
              <a:gd name="connsiteY2" fmla="*/ 88499 h 1018429"/>
              <a:gd name="connsiteX3" fmla="*/ 1552611 w 1585801"/>
              <a:gd name="connsiteY3" fmla="*/ 631424 h 1018429"/>
              <a:gd name="connsiteX4" fmla="*/ 943011 w 1585801"/>
              <a:gd name="connsiteY4" fmla="*/ 793349 h 1018429"/>
              <a:gd name="connsiteX5" fmla="*/ 361986 w 1585801"/>
              <a:gd name="connsiteY5" fmla="*/ 1012424 h 1018429"/>
              <a:gd name="connsiteX6" fmla="*/ 36 w 1585801"/>
              <a:gd name="connsiteY6" fmla="*/ 536174 h 1018429"/>
              <a:gd name="connsiteX7" fmla="*/ 381036 w 1585801"/>
              <a:gd name="connsiteY7" fmla="*/ 12299 h 1018429"/>
              <a:gd name="connsiteX0" fmla="*/ 153245 w 1586610"/>
              <a:gd name="connsiteY0" fmla="*/ 402824 h 805403"/>
              <a:gd name="connsiteX1" fmla="*/ 610445 w 1586610"/>
              <a:gd name="connsiteY1" fmla="*/ 31349 h 805403"/>
              <a:gd name="connsiteX2" fmla="*/ 1410545 w 1586610"/>
              <a:gd name="connsiteY2" fmla="*/ 88499 h 805403"/>
              <a:gd name="connsiteX3" fmla="*/ 1553420 w 1586610"/>
              <a:gd name="connsiteY3" fmla="*/ 631424 h 805403"/>
              <a:gd name="connsiteX4" fmla="*/ 943820 w 1586610"/>
              <a:gd name="connsiteY4" fmla="*/ 793349 h 805403"/>
              <a:gd name="connsiteX5" fmla="*/ 486620 w 1586610"/>
              <a:gd name="connsiteY5" fmla="*/ 764774 h 805403"/>
              <a:gd name="connsiteX6" fmla="*/ 845 w 1586610"/>
              <a:gd name="connsiteY6" fmla="*/ 536174 h 805403"/>
              <a:gd name="connsiteX7" fmla="*/ 381845 w 1586610"/>
              <a:gd name="connsiteY7" fmla="*/ 12299 h 805403"/>
              <a:gd name="connsiteX0" fmla="*/ 48998 w 1482363"/>
              <a:gd name="connsiteY0" fmla="*/ 402824 h 807074"/>
              <a:gd name="connsiteX1" fmla="*/ 506198 w 1482363"/>
              <a:gd name="connsiteY1" fmla="*/ 31349 h 807074"/>
              <a:gd name="connsiteX2" fmla="*/ 1306298 w 1482363"/>
              <a:gd name="connsiteY2" fmla="*/ 88499 h 807074"/>
              <a:gd name="connsiteX3" fmla="*/ 1449173 w 1482363"/>
              <a:gd name="connsiteY3" fmla="*/ 631424 h 807074"/>
              <a:gd name="connsiteX4" fmla="*/ 839573 w 1482363"/>
              <a:gd name="connsiteY4" fmla="*/ 793349 h 807074"/>
              <a:gd name="connsiteX5" fmla="*/ 382373 w 1482363"/>
              <a:gd name="connsiteY5" fmla="*/ 764774 h 807074"/>
              <a:gd name="connsiteX6" fmla="*/ 1373 w 1482363"/>
              <a:gd name="connsiteY6" fmla="*/ 498074 h 807074"/>
              <a:gd name="connsiteX7" fmla="*/ 277598 w 1482363"/>
              <a:gd name="connsiteY7" fmla="*/ 12299 h 807074"/>
              <a:gd name="connsiteX0" fmla="*/ 96623 w 1482363"/>
              <a:gd name="connsiteY0" fmla="*/ 402823 h 807073"/>
              <a:gd name="connsiteX1" fmla="*/ 506198 w 1482363"/>
              <a:gd name="connsiteY1" fmla="*/ 31348 h 807073"/>
              <a:gd name="connsiteX2" fmla="*/ 1306298 w 1482363"/>
              <a:gd name="connsiteY2" fmla="*/ 88498 h 807073"/>
              <a:gd name="connsiteX3" fmla="*/ 1449173 w 1482363"/>
              <a:gd name="connsiteY3" fmla="*/ 631423 h 807073"/>
              <a:gd name="connsiteX4" fmla="*/ 839573 w 1482363"/>
              <a:gd name="connsiteY4" fmla="*/ 793348 h 807073"/>
              <a:gd name="connsiteX5" fmla="*/ 382373 w 1482363"/>
              <a:gd name="connsiteY5" fmla="*/ 764773 h 807073"/>
              <a:gd name="connsiteX6" fmla="*/ 1373 w 1482363"/>
              <a:gd name="connsiteY6" fmla="*/ 498073 h 807073"/>
              <a:gd name="connsiteX7" fmla="*/ 277598 w 1482363"/>
              <a:gd name="connsiteY7" fmla="*/ 12298 h 807073"/>
              <a:gd name="connsiteX0" fmla="*/ 96622 w 1482362"/>
              <a:gd name="connsiteY0" fmla="*/ 402823 h 807073"/>
              <a:gd name="connsiteX1" fmla="*/ 506197 w 1482362"/>
              <a:gd name="connsiteY1" fmla="*/ 31348 h 807073"/>
              <a:gd name="connsiteX2" fmla="*/ 1306297 w 1482362"/>
              <a:gd name="connsiteY2" fmla="*/ 88498 h 807073"/>
              <a:gd name="connsiteX3" fmla="*/ 1449172 w 1482362"/>
              <a:gd name="connsiteY3" fmla="*/ 631423 h 807073"/>
              <a:gd name="connsiteX4" fmla="*/ 839572 w 1482362"/>
              <a:gd name="connsiteY4" fmla="*/ 793348 h 807073"/>
              <a:gd name="connsiteX5" fmla="*/ 382372 w 1482362"/>
              <a:gd name="connsiteY5" fmla="*/ 764773 h 807073"/>
              <a:gd name="connsiteX6" fmla="*/ 1372 w 1482362"/>
              <a:gd name="connsiteY6" fmla="*/ 498073 h 807073"/>
              <a:gd name="connsiteX7" fmla="*/ 277597 w 1482362"/>
              <a:gd name="connsiteY7" fmla="*/ 59923 h 807073"/>
              <a:gd name="connsiteX0" fmla="*/ 291735 w 1482362"/>
              <a:gd name="connsiteY0" fmla="*/ 390011 h 806206"/>
              <a:gd name="connsiteX1" fmla="*/ 506197 w 1482362"/>
              <a:gd name="connsiteY1" fmla="*/ 30481 h 806206"/>
              <a:gd name="connsiteX2" fmla="*/ 1306297 w 1482362"/>
              <a:gd name="connsiteY2" fmla="*/ 87631 h 806206"/>
              <a:gd name="connsiteX3" fmla="*/ 1449172 w 1482362"/>
              <a:gd name="connsiteY3" fmla="*/ 630556 h 806206"/>
              <a:gd name="connsiteX4" fmla="*/ 839572 w 1482362"/>
              <a:gd name="connsiteY4" fmla="*/ 792481 h 806206"/>
              <a:gd name="connsiteX5" fmla="*/ 382372 w 1482362"/>
              <a:gd name="connsiteY5" fmla="*/ 763906 h 806206"/>
              <a:gd name="connsiteX6" fmla="*/ 1372 w 1482362"/>
              <a:gd name="connsiteY6" fmla="*/ 497206 h 806206"/>
              <a:gd name="connsiteX7" fmla="*/ 277597 w 1482362"/>
              <a:gd name="connsiteY7" fmla="*/ 59056 h 806206"/>
              <a:gd name="connsiteX0" fmla="*/ 93425 w 1284052"/>
              <a:gd name="connsiteY0" fmla="*/ 390011 h 808568"/>
              <a:gd name="connsiteX1" fmla="*/ 307887 w 1284052"/>
              <a:gd name="connsiteY1" fmla="*/ 30481 h 808568"/>
              <a:gd name="connsiteX2" fmla="*/ 1107987 w 1284052"/>
              <a:gd name="connsiteY2" fmla="*/ 87631 h 808568"/>
              <a:gd name="connsiteX3" fmla="*/ 1250862 w 1284052"/>
              <a:gd name="connsiteY3" fmla="*/ 630556 h 808568"/>
              <a:gd name="connsiteX4" fmla="*/ 641262 w 1284052"/>
              <a:gd name="connsiteY4" fmla="*/ 792481 h 808568"/>
              <a:gd name="connsiteX5" fmla="*/ 184062 w 1284052"/>
              <a:gd name="connsiteY5" fmla="*/ 763906 h 808568"/>
              <a:gd name="connsiteX6" fmla="*/ 42519 w 1284052"/>
              <a:gd name="connsiteY6" fmla="*/ 449423 h 808568"/>
              <a:gd name="connsiteX7" fmla="*/ 79287 w 1284052"/>
              <a:gd name="connsiteY7" fmla="*/ 59056 h 808568"/>
              <a:gd name="connsiteX0" fmla="*/ 72236 w 1262863"/>
              <a:gd name="connsiteY0" fmla="*/ 390011 h 808568"/>
              <a:gd name="connsiteX1" fmla="*/ 286698 w 1262863"/>
              <a:gd name="connsiteY1" fmla="*/ 30481 h 808568"/>
              <a:gd name="connsiteX2" fmla="*/ 1086798 w 1262863"/>
              <a:gd name="connsiteY2" fmla="*/ 87631 h 808568"/>
              <a:gd name="connsiteX3" fmla="*/ 1229673 w 1262863"/>
              <a:gd name="connsiteY3" fmla="*/ 630556 h 808568"/>
              <a:gd name="connsiteX4" fmla="*/ 620073 w 1262863"/>
              <a:gd name="connsiteY4" fmla="*/ 792481 h 808568"/>
              <a:gd name="connsiteX5" fmla="*/ 162873 w 1262863"/>
              <a:gd name="connsiteY5" fmla="*/ 763906 h 808568"/>
              <a:gd name="connsiteX6" fmla="*/ 21330 w 1262863"/>
              <a:gd name="connsiteY6" fmla="*/ 449423 h 808568"/>
              <a:gd name="connsiteX7" fmla="*/ 93573 w 1262863"/>
              <a:gd name="connsiteY7" fmla="*/ 226296 h 808568"/>
              <a:gd name="connsiteX0" fmla="*/ 59641 w 1250268"/>
              <a:gd name="connsiteY0" fmla="*/ 390011 h 800684"/>
              <a:gd name="connsiteX1" fmla="*/ 274103 w 1250268"/>
              <a:gd name="connsiteY1" fmla="*/ 30481 h 800684"/>
              <a:gd name="connsiteX2" fmla="*/ 1074203 w 1250268"/>
              <a:gd name="connsiteY2" fmla="*/ 87631 h 800684"/>
              <a:gd name="connsiteX3" fmla="*/ 1217078 w 1250268"/>
              <a:gd name="connsiteY3" fmla="*/ 630556 h 800684"/>
              <a:gd name="connsiteX4" fmla="*/ 607478 w 1250268"/>
              <a:gd name="connsiteY4" fmla="*/ 792481 h 800684"/>
              <a:gd name="connsiteX5" fmla="*/ 150278 w 1250268"/>
              <a:gd name="connsiteY5" fmla="*/ 763906 h 800684"/>
              <a:gd name="connsiteX6" fmla="*/ 35341 w 1250268"/>
              <a:gd name="connsiteY6" fmla="*/ 652500 h 800684"/>
              <a:gd name="connsiteX7" fmla="*/ 80978 w 1250268"/>
              <a:gd name="connsiteY7" fmla="*/ 226296 h 80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0268" h="800684">
                <a:moveTo>
                  <a:pt x="59641" y="390011"/>
                </a:moveTo>
                <a:cubicBezTo>
                  <a:pt x="147747" y="162998"/>
                  <a:pt x="105009" y="80878"/>
                  <a:pt x="274103" y="30481"/>
                </a:cubicBezTo>
                <a:cubicBezTo>
                  <a:pt x="443197" y="-19916"/>
                  <a:pt x="917041" y="-12381"/>
                  <a:pt x="1074203" y="87631"/>
                </a:cubicBezTo>
                <a:cubicBezTo>
                  <a:pt x="1231365" y="187643"/>
                  <a:pt x="1294866" y="513081"/>
                  <a:pt x="1217078" y="630556"/>
                </a:cubicBezTo>
                <a:cubicBezTo>
                  <a:pt x="1139291" y="748031"/>
                  <a:pt x="785278" y="770256"/>
                  <a:pt x="607478" y="792481"/>
                </a:cubicBezTo>
                <a:cubicBezTo>
                  <a:pt x="429678" y="814706"/>
                  <a:pt x="245634" y="787236"/>
                  <a:pt x="150278" y="763906"/>
                </a:cubicBezTo>
                <a:cubicBezTo>
                  <a:pt x="54922" y="740576"/>
                  <a:pt x="46891" y="742102"/>
                  <a:pt x="35341" y="652500"/>
                </a:cubicBezTo>
                <a:cubicBezTo>
                  <a:pt x="23791" y="562898"/>
                  <a:pt x="-60310" y="353296"/>
                  <a:pt x="80978" y="226296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sz="2000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E3F1F353-992C-AF48-8874-594D61840E93}"/>
              </a:ext>
            </a:extLst>
          </p:cNvPr>
          <p:cNvSpPr/>
          <p:nvPr/>
        </p:nvSpPr>
        <p:spPr>
          <a:xfrm>
            <a:off x="2399572" y="5262602"/>
            <a:ext cx="381406" cy="239393"/>
          </a:xfrm>
          <a:custGeom>
            <a:avLst/>
            <a:gdLst>
              <a:gd name="connsiteX0" fmla="*/ 239348 w 1721444"/>
              <a:gd name="connsiteY0" fmla="*/ 577840 h 1121120"/>
              <a:gd name="connsiteX1" fmla="*/ 610823 w 1721444"/>
              <a:gd name="connsiteY1" fmla="*/ 44440 h 1121120"/>
              <a:gd name="connsiteX2" fmla="*/ 1410923 w 1721444"/>
              <a:gd name="connsiteY2" fmla="*/ 101590 h 1121120"/>
              <a:gd name="connsiteX3" fmla="*/ 1706198 w 1721444"/>
              <a:gd name="connsiteY3" fmla="*/ 673090 h 1121120"/>
              <a:gd name="connsiteX4" fmla="*/ 991823 w 1721444"/>
              <a:gd name="connsiteY4" fmla="*/ 1092190 h 1121120"/>
              <a:gd name="connsiteX5" fmla="*/ 363173 w 1721444"/>
              <a:gd name="connsiteY5" fmla="*/ 1025515 h 1121120"/>
              <a:gd name="connsiteX6" fmla="*/ 1223 w 1721444"/>
              <a:gd name="connsiteY6" fmla="*/ 549265 h 1121120"/>
              <a:gd name="connsiteX7" fmla="*/ 267923 w 1721444"/>
              <a:gd name="connsiteY7" fmla="*/ 149215 h 1121120"/>
              <a:gd name="connsiteX0" fmla="*/ 153623 w 1721444"/>
              <a:gd name="connsiteY0" fmla="*/ 404166 h 1109371"/>
              <a:gd name="connsiteX1" fmla="*/ 610823 w 1721444"/>
              <a:gd name="connsiteY1" fmla="*/ 32691 h 1109371"/>
              <a:gd name="connsiteX2" fmla="*/ 1410923 w 1721444"/>
              <a:gd name="connsiteY2" fmla="*/ 89841 h 1109371"/>
              <a:gd name="connsiteX3" fmla="*/ 1706198 w 1721444"/>
              <a:gd name="connsiteY3" fmla="*/ 661341 h 1109371"/>
              <a:gd name="connsiteX4" fmla="*/ 991823 w 1721444"/>
              <a:gd name="connsiteY4" fmla="*/ 1080441 h 1109371"/>
              <a:gd name="connsiteX5" fmla="*/ 363173 w 1721444"/>
              <a:gd name="connsiteY5" fmla="*/ 1013766 h 1109371"/>
              <a:gd name="connsiteX6" fmla="*/ 1223 w 1721444"/>
              <a:gd name="connsiteY6" fmla="*/ 537516 h 1109371"/>
              <a:gd name="connsiteX7" fmla="*/ 267923 w 1721444"/>
              <a:gd name="connsiteY7" fmla="*/ 137466 h 1109371"/>
              <a:gd name="connsiteX0" fmla="*/ 152438 w 1720259"/>
              <a:gd name="connsiteY0" fmla="*/ 404166 h 1109371"/>
              <a:gd name="connsiteX1" fmla="*/ 609638 w 1720259"/>
              <a:gd name="connsiteY1" fmla="*/ 32691 h 1109371"/>
              <a:gd name="connsiteX2" fmla="*/ 1409738 w 1720259"/>
              <a:gd name="connsiteY2" fmla="*/ 89841 h 1109371"/>
              <a:gd name="connsiteX3" fmla="*/ 1705013 w 1720259"/>
              <a:gd name="connsiteY3" fmla="*/ 661341 h 1109371"/>
              <a:gd name="connsiteX4" fmla="*/ 990638 w 1720259"/>
              <a:gd name="connsiteY4" fmla="*/ 1080441 h 1109371"/>
              <a:gd name="connsiteX5" fmla="*/ 361988 w 1720259"/>
              <a:gd name="connsiteY5" fmla="*/ 1013766 h 1109371"/>
              <a:gd name="connsiteX6" fmla="*/ 38 w 1720259"/>
              <a:gd name="connsiteY6" fmla="*/ 537516 h 1109371"/>
              <a:gd name="connsiteX7" fmla="*/ 381038 w 1720259"/>
              <a:gd name="connsiteY7" fmla="*/ 13641 h 1109371"/>
              <a:gd name="connsiteX0" fmla="*/ 152438 w 1582326"/>
              <a:gd name="connsiteY0" fmla="*/ 402824 h 1110146"/>
              <a:gd name="connsiteX1" fmla="*/ 609638 w 1582326"/>
              <a:gd name="connsiteY1" fmla="*/ 31349 h 1110146"/>
              <a:gd name="connsiteX2" fmla="*/ 1409738 w 1582326"/>
              <a:gd name="connsiteY2" fmla="*/ 88499 h 1110146"/>
              <a:gd name="connsiteX3" fmla="*/ 1552613 w 1582326"/>
              <a:gd name="connsiteY3" fmla="*/ 631424 h 1110146"/>
              <a:gd name="connsiteX4" fmla="*/ 990638 w 1582326"/>
              <a:gd name="connsiteY4" fmla="*/ 1079099 h 1110146"/>
              <a:gd name="connsiteX5" fmla="*/ 361988 w 1582326"/>
              <a:gd name="connsiteY5" fmla="*/ 1012424 h 1110146"/>
              <a:gd name="connsiteX6" fmla="*/ 38 w 1582326"/>
              <a:gd name="connsiteY6" fmla="*/ 536174 h 1110146"/>
              <a:gd name="connsiteX7" fmla="*/ 381038 w 1582326"/>
              <a:gd name="connsiteY7" fmla="*/ 12299 h 1110146"/>
              <a:gd name="connsiteX0" fmla="*/ 152436 w 1585801"/>
              <a:gd name="connsiteY0" fmla="*/ 402824 h 1018429"/>
              <a:gd name="connsiteX1" fmla="*/ 609636 w 1585801"/>
              <a:gd name="connsiteY1" fmla="*/ 31349 h 1018429"/>
              <a:gd name="connsiteX2" fmla="*/ 1409736 w 1585801"/>
              <a:gd name="connsiteY2" fmla="*/ 88499 h 1018429"/>
              <a:gd name="connsiteX3" fmla="*/ 1552611 w 1585801"/>
              <a:gd name="connsiteY3" fmla="*/ 631424 h 1018429"/>
              <a:gd name="connsiteX4" fmla="*/ 943011 w 1585801"/>
              <a:gd name="connsiteY4" fmla="*/ 793349 h 1018429"/>
              <a:gd name="connsiteX5" fmla="*/ 361986 w 1585801"/>
              <a:gd name="connsiteY5" fmla="*/ 1012424 h 1018429"/>
              <a:gd name="connsiteX6" fmla="*/ 36 w 1585801"/>
              <a:gd name="connsiteY6" fmla="*/ 536174 h 1018429"/>
              <a:gd name="connsiteX7" fmla="*/ 381036 w 1585801"/>
              <a:gd name="connsiteY7" fmla="*/ 12299 h 1018429"/>
              <a:gd name="connsiteX0" fmla="*/ 153245 w 1586610"/>
              <a:gd name="connsiteY0" fmla="*/ 402824 h 805403"/>
              <a:gd name="connsiteX1" fmla="*/ 610445 w 1586610"/>
              <a:gd name="connsiteY1" fmla="*/ 31349 h 805403"/>
              <a:gd name="connsiteX2" fmla="*/ 1410545 w 1586610"/>
              <a:gd name="connsiteY2" fmla="*/ 88499 h 805403"/>
              <a:gd name="connsiteX3" fmla="*/ 1553420 w 1586610"/>
              <a:gd name="connsiteY3" fmla="*/ 631424 h 805403"/>
              <a:gd name="connsiteX4" fmla="*/ 943820 w 1586610"/>
              <a:gd name="connsiteY4" fmla="*/ 793349 h 805403"/>
              <a:gd name="connsiteX5" fmla="*/ 486620 w 1586610"/>
              <a:gd name="connsiteY5" fmla="*/ 764774 h 805403"/>
              <a:gd name="connsiteX6" fmla="*/ 845 w 1586610"/>
              <a:gd name="connsiteY6" fmla="*/ 536174 h 805403"/>
              <a:gd name="connsiteX7" fmla="*/ 381845 w 1586610"/>
              <a:gd name="connsiteY7" fmla="*/ 12299 h 805403"/>
              <a:gd name="connsiteX0" fmla="*/ 48998 w 1482363"/>
              <a:gd name="connsiteY0" fmla="*/ 402824 h 807074"/>
              <a:gd name="connsiteX1" fmla="*/ 506198 w 1482363"/>
              <a:gd name="connsiteY1" fmla="*/ 31349 h 807074"/>
              <a:gd name="connsiteX2" fmla="*/ 1306298 w 1482363"/>
              <a:gd name="connsiteY2" fmla="*/ 88499 h 807074"/>
              <a:gd name="connsiteX3" fmla="*/ 1449173 w 1482363"/>
              <a:gd name="connsiteY3" fmla="*/ 631424 h 807074"/>
              <a:gd name="connsiteX4" fmla="*/ 839573 w 1482363"/>
              <a:gd name="connsiteY4" fmla="*/ 793349 h 807074"/>
              <a:gd name="connsiteX5" fmla="*/ 382373 w 1482363"/>
              <a:gd name="connsiteY5" fmla="*/ 764774 h 807074"/>
              <a:gd name="connsiteX6" fmla="*/ 1373 w 1482363"/>
              <a:gd name="connsiteY6" fmla="*/ 498074 h 807074"/>
              <a:gd name="connsiteX7" fmla="*/ 277598 w 1482363"/>
              <a:gd name="connsiteY7" fmla="*/ 12299 h 807074"/>
              <a:gd name="connsiteX0" fmla="*/ 96623 w 1482363"/>
              <a:gd name="connsiteY0" fmla="*/ 402823 h 807073"/>
              <a:gd name="connsiteX1" fmla="*/ 506198 w 1482363"/>
              <a:gd name="connsiteY1" fmla="*/ 31348 h 807073"/>
              <a:gd name="connsiteX2" fmla="*/ 1306298 w 1482363"/>
              <a:gd name="connsiteY2" fmla="*/ 88498 h 807073"/>
              <a:gd name="connsiteX3" fmla="*/ 1449173 w 1482363"/>
              <a:gd name="connsiteY3" fmla="*/ 631423 h 807073"/>
              <a:gd name="connsiteX4" fmla="*/ 839573 w 1482363"/>
              <a:gd name="connsiteY4" fmla="*/ 793348 h 807073"/>
              <a:gd name="connsiteX5" fmla="*/ 382373 w 1482363"/>
              <a:gd name="connsiteY5" fmla="*/ 764773 h 807073"/>
              <a:gd name="connsiteX6" fmla="*/ 1373 w 1482363"/>
              <a:gd name="connsiteY6" fmla="*/ 498073 h 807073"/>
              <a:gd name="connsiteX7" fmla="*/ 277598 w 1482363"/>
              <a:gd name="connsiteY7" fmla="*/ 12298 h 807073"/>
              <a:gd name="connsiteX0" fmla="*/ 96622 w 1482362"/>
              <a:gd name="connsiteY0" fmla="*/ 402823 h 807073"/>
              <a:gd name="connsiteX1" fmla="*/ 506197 w 1482362"/>
              <a:gd name="connsiteY1" fmla="*/ 31348 h 807073"/>
              <a:gd name="connsiteX2" fmla="*/ 1306297 w 1482362"/>
              <a:gd name="connsiteY2" fmla="*/ 88498 h 807073"/>
              <a:gd name="connsiteX3" fmla="*/ 1449172 w 1482362"/>
              <a:gd name="connsiteY3" fmla="*/ 631423 h 807073"/>
              <a:gd name="connsiteX4" fmla="*/ 839572 w 1482362"/>
              <a:gd name="connsiteY4" fmla="*/ 793348 h 807073"/>
              <a:gd name="connsiteX5" fmla="*/ 382372 w 1482362"/>
              <a:gd name="connsiteY5" fmla="*/ 764773 h 807073"/>
              <a:gd name="connsiteX6" fmla="*/ 1372 w 1482362"/>
              <a:gd name="connsiteY6" fmla="*/ 498073 h 807073"/>
              <a:gd name="connsiteX7" fmla="*/ 277597 w 1482362"/>
              <a:gd name="connsiteY7" fmla="*/ 59923 h 807073"/>
              <a:gd name="connsiteX0" fmla="*/ 291735 w 1482362"/>
              <a:gd name="connsiteY0" fmla="*/ 390011 h 806206"/>
              <a:gd name="connsiteX1" fmla="*/ 506197 w 1482362"/>
              <a:gd name="connsiteY1" fmla="*/ 30481 h 806206"/>
              <a:gd name="connsiteX2" fmla="*/ 1306297 w 1482362"/>
              <a:gd name="connsiteY2" fmla="*/ 87631 h 806206"/>
              <a:gd name="connsiteX3" fmla="*/ 1449172 w 1482362"/>
              <a:gd name="connsiteY3" fmla="*/ 630556 h 806206"/>
              <a:gd name="connsiteX4" fmla="*/ 839572 w 1482362"/>
              <a:gd name="connsiteY4" fmla="*/ 792481 h 806206"/>
              <a:gd name="connsiteX5" fmla="*/ 382372 w 1482362"/>
              <a:gd name="connsiteY5" fmla="*/ 763906 h 806206"/>
              <a:gd name="connsiteX6" fmla="*/ 1372 w 1482362"/>
              <a:gd name="connsiteY6" fmla="*/ 497206 h 806206"/>
              <a:gd name="connsiteX7" fmla="*/ 277597 w 1482362"/>
              <a:gd name="connsiteY7" fmla="*/ 59056 h 806206"/>
              <a:gd name="connsiteX0" fmla="*/ 93425 w 1284052"/>
              <a:gd name="connsiteY0" fmla="*/ 390011 h 808568"/>
              <a:gd name="connsiteX1" fmla="*/ 307887 w 1284052"/>
              <a:gd name="connsiteY1" fmla="*/ 30481 h 808568"/>
              <a:gd name="connsiteX2" fmla="*/ 1107987 w 1284052"/>
              <a:gd name="connsiteY2" fmla="*/ 87631 h 808568"/>
              <a:gd name="connsiteX3" fmla="*/ 1250862 w 1284052"/>
              <a:gd name="connsiteY3" fmla="*/ 630556 h 808568"/>
              <a:gd name="connsiteX4" fmla="*/ 641262 w 1284052"/>
              <a:gd name="connsiteY4" fmla="*/ 792481 h 808568"/>
              <a:gd name="connsiteX5" fmla="*/ 184062 w 1284052"/>
              <a:gd name="connsiteY5" fmla="*/ 763906 h 808568"/>
              <a:gd name="connsiteX6" fmla="*/ 42519 w 1284052"/>
              <a:gd name="connsiteY6" fmla="*/ 449423 h 808568"/>
              <a:gd name="connsiteX7" fmla="*/ 79287 w 1284052"/>
              <a:gd name="connsiteY7" fmla="*/ 59056 h 808568"/>
              <a:gd name="connsiteX0" fmla="*/ 72236 w 1262863"/>
              <a:gd name="connsiteY0" fmla="*/ 390011 h 808568"/>
              <a:gd name="connsiteX1" fmla="*/ 286698 w 1262863"/>
              <a:gd name="connsiteY1" fmla="*/ 30481 h 808568"/>
              <a:gd name="connsiteX2" fmla="*/ 1086798 w 1262863"/>
              <a:gd name="connsiteY2" fmla="*/ 87631 h 808568"/>
              <a:gd name="connsiteX3" fmla="*/ 1229673 w 1262863"/>
              <a:gd name="connsiteY3" fmla="*/ 630556 h 808568"/>
              <a:gd name="connsiteX4" fmla="*/ 620073 w 1262863"/>
              <a:gd name="connsiteY4" fmla="*/ 792481 h 808568"/>
              <a:gd name="connsiteX5" fmla="*/ 162873 w 1262863"/>
              <a:gd name="connsiteY5" fmla="*/ 763906 h 808568"/>
              <a:gd name="connsiteX6" fmla="*/ 21330 w 1262863"/>
              <a:gd name="connsiteY6" fmla="*/ 449423 h 808568"/>
              <a:gd name="connsiteX7" fmla="*/ 93573 w 1262863"/>
              <a:gd name="connsiteY7" fmla="*/ 226296 h 808568"/>
              <a:gd name="connsiteX0" fmla="*/ 59641 w 1250268"/>
              <a:gd name="connsiteY0" fmla="*/ 390011 h 800684"/>
              <a:gd name="connsiteX1" fmla="*/ 274103 w 1250268"/>
              <a:gd name="connsiteY1" fmla="*/ 30481 h 800684"/>
              <a:gd name="connsiteX2" fmla="*/ 1074203 w 1250268"/>
              <a:gd name="connsiteY2" fmla="*/ 87631 h 800684"/>
              <a:gd name="connsiteX3" fmla="*/ 1217078 w 1250268"/>
              <a:gd name="connsiteY3" fmla="*/ 630556 h 800684"/>
              <a:gd name="connsiteX4" fmla="*/ 607478 w 1250268"/>
              <a:gd name="connsiteY4" fmla="*/ 792481 h 800684"/>
              <a:gd name="connsiteX5" fmla="*/ 150278 w 1250268"/>
              <a:gd name="connsiteY5" fmla="*/ 763906 h 800684"/>
              <a:gd name="connsiteX6" fmla="*/ 35341 w 1250268"/>
              <a:gd name="connsiteY6" fmla="*/ 652500 h 800684"/>
              <a:gd name="connsiteX7" fmla="*/ 80978 w 1250268"/>
              <a:gd name="connsiteY7" fmla="*/ 226296 h 80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0268" h="800684">
                <a:moveTo>
                  <a:pt x="59641" y="390011"/>
                </a:moveTo>
                <a:cubicBezTo>
                  <a:pt x="147747" y="162998"/>
                  <a:pt x="105009" y="80878"/>
                  <a:pt x="274103" y="30481"/>
                </a:cubicBezTo>
                <a:cubicBezTo>
                  <a:pt x="443197" y="-19916"/>
                  <a:pt x="917041" y="-12381"/>
                  <a:pt x="1074203" y="87631"/>
                </a:cubicBezTo>
                <a:cubicBezTo>
                  <a:pt x="1231365" y="187643"/>
                  <a:pt x="1294866" y="513081"/>
                  <a:pt x="1217078" y="630556"/>
                </a:cubicBezTo>
                <a:cubicBezTo>
                  <a:pt x="1139291" y="748031"/>
                  <a:pt x="785278" y="770256"/>
                  <a:pt x="607478" y="792481"/>
                </a:cubicBezTo>
                <a:cubicBezTo>
                  <a:pt x="429678" y="814706"/>
                  <a:pt x="245634" y="787236"/>
                  <a:pt x="150278" y="763906"/>
                </a:cubicBezTo>
                <a:cubicBezTo>
                  <a:pt x="54922" y="740576"/>
                  <a:pt x="46891" y="742102"/>
                  <a:pt x="35341" y="652500"/>
                </a:cubicBezTo>
                <a:cubicBezTo>
                  <a:pt x="23791" y="562898"/>
                  <a:pt x="-60310" y="353296"/>
                  <a:pt x="80978" y="226296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4331E-FD8D-1841-8D8F-03570B6187BF}"/>
              </a:ext>
            </a:extLst>
          </p:cNvPr>
          <p:cNvSpPr txBox="1"/>
          <p:nvPr/>
        </p:nvSpPr>
        <p:spPr>
          <a:xfrm>
            <a:off x="3459339" y="2793892"/>
            <a:ext cx="8320232" cy="30931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>
              <a:lnSpc>
                <a:spcPct val="200000"/>
              </a:lnSpc>
            </a:pPr>
            <a:r>
              <a:rPr lang="en-US" sz="2000"/>
              <a:t>Basophiles with two decimal digit results came from regional labs</a:t>
            </a:r>
          </a:p>
          <a:p>
            <a:pPr algn="l" rtl="0">
              <a:lnSpc>
                <a:spcPct val="200000"/>
              </a:lnSpc>
            </a:pPr>
            <a:r>
              <a:rPr lang="en-US" sz="2000"/>
              <a:t>Labs were located in northern region</a:t>
            </a:r>
          </a:p>
          <a:p>
            <a:pPr algn="l" rtl="0">
              <a:lnSpc>
                <a:spcPct val="200000"/>
              </a:lnSpc>
            </a:pPr>
            <a:r>
              <a:rPr lang="en-US" sz="2000"/>
              <a:t>Some populations in that region are much less compliant to screening </a:t>
            </a:r>
          </a:p>
          <a:p>
            <a:pPr algn="l" rtl="0">
              <a:lnSpc>
                <a:spcPct val="200000"/>
              </a:lnSpc>
            </a:pPr>
            <a:r>
              <a:rPr lang="en-US" sz="2000"/>
              <a:t>Colonoscopies in these populations have a higher cancer prevalence</a:t>
            </a:r>
          </a:p>
          <a:p>
            <a:pPr algn="l" rtl="0">
              <a:lnSpc>
                <a:spcPct val="200000"/>
              </a:lnSpc>
            </a:pPr>
            <a:r>
              <a:rPr lang="en-US" sz="2000"/>
              <a:t>colonoscopies with positive findings were enriched with two digit results</a:t>
            </a:r>
          </a:p>
        </p:txBody>
      </p:sp>
      <p:sp>
        <p:nvSpPr>
          <p:cNvPr id="19" name="Arrow: Down 11">
            <a:extLst>
              <a:ext uri="{FF2B5EF4-FFF2-40B4-BE49-F238E27FC236}">
                <a16:creationId xmlns:a16="http://schemas.microsoft.com/office/drawing/2014/main" id="{3FEA5C7B-9B0E-8643-B5B0-76BAEB2469C7}"/>
              </a:ext>
            </a:extLst>
          </p:cNvPr>
          <p:cNvSpPr/>
          <p:nvPr/>
        </p:nvSpPr>
        <p:spPr>
          <a:xfrm>
            <a:off x="3525195" y="3368566"/>
            <a:ext cx="209549" cy="228600"/>
          </a:xfrm>
          <a:prstGeom prst="downArrow">
            <a:avLst/>
          </a:prstGeom>
          <a:solidFill>
            <a:srgbClr val="BEE5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sz="2000"/>
          </a:p>
        </p:txBody>
      </p:sp>
      <p:sp>
        <p:nvSpPr>
          <p:cNvPr id="20" name="Arrow: Down 12">
            <a:extLst>
              <a:ext uri="{FF2B5EF4-FFF2-40B4-BE49-F238E27FC236}">
                <a16:creationId xmlns:a16="http://schemas.microsoft.com/office/drawing/2014/main" id="{B5FB4C1B-8289-7A4C-AF40-7E035C8B4FD3}"/>
              </a:ext>
            </a:extLst>
          </p:cNvPr>
          <p:cNvSpPr/>
          <p:nvPr/>
        </p:nvSpPr>
        <p:spPr>
          <a:xfrm>
            <a:off x="3525195" y="4003756"/>
            <a:ext cx="209549" cy="228600"/>
          </a:xfrm>
          <a:prstGeom prst="downArrow">
            <a:avLst/>
          </a:prstGeom>
          <a:solidFill>
            <a:srgbClr val="BEE5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sz="2000"/>
          </a:p>
        </p:txBody>
      </p:sp>
      <p:sp>
        <p:nvSpPr>
          <p:cNvPr id="21" name="Arrow: Down 13">
            <a:extLst>
              <a:ext uri="{FF2B5EF4-FFF2-40B4-BE49-F238E27FC236}">
                <a16:creationId xmlns:a16="http://schemas.microsoft.com/office/drawing/2014/main" id="{3C1A0A77-F4E2-EA47-B150-5E8DDDCE5EB7}"/>
              </a:ext>
            </a:extLst>
          </p:cNvPr>
          <p:cNvSpPr/>
          <p:nvPr/>
        </p:nvSpPr>
        <p:spPr>
          <a:xfrm>
            <a:off x="3525195" y="4641319"/>
            <a:ext cx="209549" cy="228600"/>
          </a:xfrm>
          <a:prstGeom prst="downArrow">
            <a:avLst/>
          </a:prstGeom>
          <a:solidFill>
            <a:srgbClr val="BEE5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sz="2000"/>
          </a:p>
        </p:txBody>
      </p:sp>
      <p:sp>
        <p:nvSpPr>
          <p:cNvPr id="22" name="Arrow: Down 14">
            <a:extLst>
              <a:ext uri="{FF2B5EF4-FFF2-40B4-BE49-F238E27FC236}">
                <a16:creationId xmlns:a16="http://schemas.microsoft.com/office/drawing/2014/main" id="{9D0A1BE9-A764-EC48-8224-04AF3A3DCB80}"/>
              </a:ext>
            </a:extLst>
          </p:cNvPr>
          <p:cNvSpPr/>
          <p:nvPr/>
        </p:nvSpPr>
        <p:spPr>
          <a:xfrm>
            <a:off x="3525195" y="5278882"/>
            <a:ext cx="209549" cy="228600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 rtl="0"/>
            <a:endParaRPr lang="he-IL" sz="2000"/>
          </a:p>
        </p:txBody>
      </p:sp>
    </p:spTree>
    <p:extLst>
      <p:ext uri="{BB962C8B-B14F-4D97-AF65-F5344CB8AC3E}">
        <p14:creationId xmlns:p14="http://schemas.microsoft.com/office/powerpoint/2010/main" val="14920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6745" y="47059"/>
            <a:ext cx="1873498" cy="1562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161" y="54157"/>
            <a:ext cx="4023607" cy="666786"/>
          </a:xfrm>
        </p:spPr>
        <p:txBody>
          <a:bodyPr/>
          <a:lstStyle/>
          <a:p>
            <a:r>
              <a:rPr lang="en-US"/>
              <a:t>Imaging</a:t>
            </a:r>
            <a:endParaRPr lang="he-I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279709" y="54157"/>
            <a:ext cx="4023607" cy="6667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Medical records</a:t>
            </a:r>
            <a:endParaRPr lang="he-IL">
              <a:solidFill>
                <a:prstClr val="black"/>
              </a:solidFill>
            </a:endParaRPr>
          </a:p>
        </p:txBody>
      </p:sp>
      <p:graphicFrame>
        <p:nvGraphicFramePr>
          <p:cNvPr id="8" name="Chart 7"/>
          <p:cNvGraphicFramePr/>
          <p:nvPr/>
        </p:nvGraphicFramePr>
        <p:xfrm>
          <a:off x="231175" y="1061884"/>
          <a:ext cx="5273480" cy="5132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Chart 8"/>
          <p:cNvGraphicFramePr/>
          <p:nvPr/>
        </p:nvGraphicFramePr>
        <p:xfrm>
          <a:off x="6687344" y="1061883"/>
          <a:ext cx="5273480" cy="5132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851313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8D837-3141-6A44-A71D-78B20725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61" y="95162"/>
            <a:ext cx="10150644" cy="584775"/>
          </a:xfrm>
        </p:spPr>
        <p:txBody>
          <a:bodyPr/>
          <a:lstStyle/>
          <a:p>
            <a:r>
              <a:rPr lang="en-IL" sz="3200">
                <a:latin typeface="Helvetica Neue Light" panose="02000403000000020004" pitchFamily="2" charset="0"/>
                <a:ea typeface="Helvetica Neue Light" panose="02000403000000020004" pitchFamily="2" charset="0"/>
              </a:rPr>
              <a:t>Validation and Training Options - Concepts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40F3E-0C31-4040-A817-C80FAECC1F79}"/>
              </a:ext>
            </a:extLst>
          </p:cNvPr>
          <p:cNvSpPr txBox="1"/>
          <p:nvPr/>
        </p:nvSpPr>
        <p:spPr>
          <a:xfrm>
            <a:off x="407771" y="1624456"/>
            <a:ext cx="18228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>
                <a:solidFill>
                  <a:schemeClr val="tx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Pooled Data</a:t>
            </a:r>
            <a:br>
              <a:rPr lang="en-IL" sz="1400">
                <a:solidFill>
                  <a:schemeClr val="accent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IL" sz="1400">
                <a:solidFill>
                  <a:schemeClr val="accent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Pool Together Multiple Sets and Train on Unified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A8B7C-70C2-5D46-960E-88EB86275A14}"/>
              </a:ext>
            </a:extLst>
          </p:cNvPr>
          <p:cNvSpPr txBox="1"/>
          <p:nvPr/>
        </p:nvSpPr>
        <p:spPr>
          <a:xfrm>
            <a:off x="407771" y="3089641"/>
            <a:ext cx="153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>
                <a:solidFill>
                  <a:schemeClr val="tx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Multiple Models</a:t>
            </a:r>
            <a:br>
              <a:rPr lang="en-IL" sz="1400">
                <a:solidFill>
                  <a:schemeClr val="accent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IL" sz="1400">
                <a:solidFill>
                  <a:schemeClr val="accent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Train Multiple Models Using Different Sets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D6E823-47D2-244F-A6C1-9F077B154492}"/>
              </a:ext>
            </a:extLst>
          </p:cNvPr>
          <p:cNvSpPr txBox="1"/>
          <p:nvPr/>
        </p:nvSpPr>
        <p:spPr>
          <a:xfrm>
            <a:off x="407771" y="4592623"/>
            <a:ext cx="1739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>
                <a:solidFill>
                  <a:schemeClr val="tx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Ensemble</a:t>
            </a:r>
            <a:br>
              <a:rPr lang="en-IL" sz="1400">
                <a:solidFill>
                  <a:schemeClr val="accent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IL" sz="1400">
                <a:solidFill>
                  <a:schemeClr val="accent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Create an Ens</a:t>
            </a:r>
            <a:r>
              <a:rPr lang="en-US" sz="1400">
                <a:solidFill>
                  <a:schemeClr val="accent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</a:t>
            </a:r>
            <a:r>
              <a:rPr lang="en-IL" sz="1400">
                <a:solidFill>
                  <a:schemeClr val="accent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mble of Multiple Models Trained on Different Sets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A81A0AF-4E14-344D-8205-6A06CC057BF5}"/>
              </a:ext>
            </a:extLst>
          </p:cNvPr>
          <p:cNvCxnSpPr>
            <a:cxnSpLocks/>
          </p:cNvCxnSpPr>
          <p:nvPr/>
        </p:nvCxnSpPr>
        <p:spPr>
          <a:xfrm>
            <a:off x="5333448" y="1390971"/>
            <a:ext cx="0" cy="45155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39331077-3273-194C-90F9-7223F947CCEA}"/>
              </a:ext>
            </a:extLst>
          </p:cNvPr>
          <p:cNvSpPr txBox="1"/>
          <p:nvPr/>
        </p:nvSpPr>
        <p:spPr>
          <a:xfrm>
            <a:off x="5685516" y="3089641"/>
            <a:ext cx="20652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>
                <a:latin typeface="Helvetica Neue Light" panose="02000403000000020004" pitchFamily="2" charset="0"/>
                <a:ea typeface="Helvetica Neue Light" panose="02000403000000020004" pitchFamily="2" charset="0"/>
              </a:rPr>
              <a:t>Validate all models on multiple sets and pick best performing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187795-FE0E-A346-BA7F-8C4AB21883ED}"/>
              </a:ext>
            </a:extLst>
          </p:cNvPr>
          <p:cNvSpPr txBox="1"/>
          <p:nvPr/>
        </p:nvSpPr>
        <p:spPr>
          <a:xfrm>
            <a:off x="5676599" y="1624456"/>
            <a:ext cx="2065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>
                <a:latin typeface="Helvetica Neue Light" panose="02000403000000020004" pitchFamily="2" charset="0"/>
                <a:ea typeface="Helvetica Neue Light" panose="02000403000000020004" pitchFamily="2" charset="0"/>
              </a:rPr>
              <a:t>Validate same model on multiple sets and understand variabilities, retrain if necessary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861228-15C0-1442-88ED-06A91ED8E10E}"/>
              </a:ext>
            </a:extLst>
          </p:cNvPr>
          <p:cNvSpPr txBox="1"/>
          <p:nvPr/>
        </p:nvSpPr>
        <p:spPr>
          <a:xfrm>
            <a:off x="5680147" y="4592623"/>
            <a:ext cx="2065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>
                <a:latin typeface="Helvetica Neue Light" panose="02000403000000020004" pitchFamily="2" charset="0"/>
                <a:ea typeface="Helvetica Neue Light" panose="02000403000000020004" pitchFamily="2" charset="0"/>
              </a:rPr>
              <a:t>Validate same model on multiple sets and understand variabilities</a:t>
            </a:r>
          </a:p>
          <a:p>
            <a:r>
              <a:rPr lang="en-IL" sz="1400">
                <a:latin typeface="Helvetica Neue Light" panose="02000403000000020004" pitchFamily="2" charset="0"/>
                <a:ea typeface="Helvetica Neue Light" panose="02000403000000020004" pitchFamily="2" charset="0"/>
              </a:rPr>
              <a:t>[optimize ensemble]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B79D917-ED1B-5C4E-A898-1ACE3F71A8D8}"/>
              </a:ext>
            </a:extLst>
          </p:cNvPr>
          <p:cNvSpPr txBox="1"/>
          <p:nvPr/>
        </p:nvSpPr>
        <p:spPr>
          <a:xfrm>
            <a:off x="5685516" y="865236"/>
            <a:ext cx="3520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2800">
                <a:ln w="0"/>
                <a:solidFill>
                  <a:schemeClr val="accent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Validation and Testing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528D01A-20D3-6943-AEFE-650E956D2EBB}"/>
              </a:ext>
            </a:extLst>
          </p:cNvPr>
          <p:cNvSpPr txBox="1"/>
          <p:nvPr/>
        </p:nvSpPr>
        <p:spPr>
          <a:xfrm>
            <a:off x="432928" y="865236"/>
            <a:ext cx="1368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2800">
                <a:ln w="0"/>
                <a:solidFill>
                  <a:schemeClr val="accent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Training</a:t>
            </a:r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28A06278-3037-450E-8337-48CC62B547DF}"/>
              </a:ext>
            </a:extLst>
          </p:cNvPr>
          <p:cNvGrpSpPr/>
          <p:nvPr/>
        </p:nvGrpSpPr>
        <p:grpSpPr>
          <a:xfrm>
            <a:off x="2418921" y="2934680"/>
            <a:ext cx="2594973" cy="1267314"/>
            <a:chOff x="2418921" y="2934680"/>
            <a:chExt cx="2594973" cy="1267314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4F3D6BD0-06BD-4976-8838-6663B079B220}"/>
                </a:ext>
              </a:extLst>
            </p:cNvPr>
            <p:cNvGrpSpPr/>
            <p:nvPr/>
          </p:nvGrpSpPr>
          <p:grpSpPr>
            <a:xfrm>
              <a:off x="3430216" y="3794071"/>
              <a:ext cx="572382" cy="407923"/>
              <a:chOff x="4858227" y="2461935"/>
              <a:chExt cx="2328863" cy="1622926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93D5FA62-0102-4FB9-A307-6A7BAA54BA29}"/>
                  </a:ext>
                </a:extLst>
              </p:cNvPr>
              <p:cNvGrpSpPr/>
              <p:nvPr/>
            </p:nvGrpSpPr>
            <p:grpSpPr>
              <a:xfrm>
                <a:off x="4858227" y="2701241"/>
                <a:ext cx="2328863" cy="1383620"/>
                <a:chOff x="4858227" y="2701241"/>
                <a:chExt cx="2328863" cy="1383620"/>
              </a:xfrm>
            </p:grpSpPr>
            <p:sp>
              <p:nvSpPr>
                <p:cNvPr id="190" name="Freeform 335">
                  <a:extLst>
                    <a:ext uri="{FF2B5EF4-FFF2-40B4-BE49-F238E27FC236}">
                      <a16:creationId xmlns:a16="http://schemas.microsoft.com/office/drawing/2014/main" id="{F3843849-BA5B-4657-8283-A73804FE7B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227" y="2701241"/>
                  <a:ext cx="2328863" cy="1280210"/>
                </a:xfrm>
                <a:custGeom>
                  <a:avLst/>
                  <a:gdLst>
                    <a:gd name="T0" fmla="*/ 0 w 863"/>
                    <a:gd name="T1" fmla="*/ 0 h 513"/>
                    <a:gd name="T2" fmla="*/ 431 w 863"/>
                    <a:gd name="T3" fmla="*/ 96 h 513"/>
                    <a:gd name="T4" fmla="*/ 863 w 863"/>
                    <a:gd name="T5" fmla="*/ 0 h 513"/>
                    <a:gd name="T6" fmla="*/ 863 w 863"/>
                    <a:gd name="T7" fmla="*/ 416 h 513"/>
                    <a:gd name="T8" fmla="*/ 431 w 863"/>
                    <a:gd name="T9" fmla="*/ 513 h 513"/>
                    <a:gd name="T10" fmla="*/ 0 w 863"/>
                    <a:gd name="T11" fmla="*/ 416 h 513"/>
                    <a:gd name="T12" fmla="*/ 0 w 863"/>
                    <a:gd name="T13" fmla="*/ 0 h 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3" h="513">
                      <a:moveTo>
                        <a:pt x="0" y="0"/>
                      </a:moveTo>
                      <a:cubicBezTo>
                        <a:pt x="0" y="53"/>
                        <a:pt x="193" y="96"/>
                        <a:pt x="431" y="96"/>
                      </a:cubicBezTo>
                      <a:cubicBezTo>
                        <a:pt x="670" y="96"/>
                        <a:pt x="863" y="53"/>
                        <a:pt x="863" y="0"/>
                      </a:cubicBezTo>
                      <a:cubicBezTo>
                        <a:pt x="863" y="416"/>
                        <a:pt x="863" y="416"/>
                        <a:pt x="863" y="416"/>
                      </a:cubicBezTo>
                      <a:cubicBezTo>
                        <a:pt x="863" y="470"/>
                        <a:pt x="670" y="513"/>
                        <a:pt x="431" y="513"/>
                      </a:cubicBezTo>
                      <a:cubicBezTo>
                        <a:pt x="193" y="513"/>
                        <a:pt x="0" y="470"/>
                        <a:pt x="0" y="41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4BC00D30-8778-4AB6-880A-3701264417E0}"/>
                    </a:ext>
                  </a:extLst>
                </p:cNvPr>
                <p:cNvSpPr txBox="1"/>
                <p:nvPr/>
              </p:nvSpPr>
              <p:spPr>
                <a:xfrm>
                  <a:off x="4924657" y="2860366"/>
                  <a:ext cx="2262400" cy="12244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S2</a:t>
                  </a:r>
                  <a:endParaRPr lang="en-IL" sz="14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sp>
            <p:nvSpPr>
              <p:cNvPr id="188" name="Oval 336">
                <a:extLst>
                  <a:ext uri="{FF2B5EF4-FFF2-40B4-BE49-F238E27FC236}">
                    <a16:creationId xmlns:a16="http://schemas.microsoft.com/office/drawing/2014/main" id="{ABC8011F-6592-4623-A510-1BFB64082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227" y="2461935"/>
                <a:ext cx="2328863" cy="478611"/>
              </a:xfrm>
              <a:prstGeom prst="ellipse">
                <a:avLst/>
              </a:prstGeom>
              <a:solidFill>
                <a:srgbClr val="EFF9F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89" name="Freeform 337">
                <a:extLst>
                  <a:ext uri="{FF2B5EF4-FFF2-40B4-BE49-F238E27FC236}">
                    <a16:creationId xmlns:a16="http://schemas.microsoft.com/office/drawing/2014/main" id="{BF03D95B-CDA4-48C6-9EA8-7628E855D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8227" y="2461935"/>
                <a:ext cx="2328863" cy="1519516"/>
              </a:xfrm>
              <a:custGeom>
                <a:avLst/>
                <a:gdLst>
                  <a:gd name="T0" fmla="*/ 863 w 863"/>
                  <a:gd name="T1" fmla="*/ 96 h 609"/>
                  <a:gd name="T2" fmla="*/ 431 w 863"/>
                  <a:gd name="T3" fmla="*/ 192 h 609"/>
                  <a:gd name="T4" fmla="*/ 0 w 863"/>
                  <a:gd name="T5" fmla="*/ 96 h 609"/>
                  <a:gd name="T6" fmla="*/ 431 w 863"/>
                  <a:gd name="T7" fmla="*/ 0 h 609"/>
                  <a:gd name="T8" fmla="*/ 863 w 863"/>
                  <a:gd name="T9" fmla="*/ 96 h 609"/>
                  <a:gd name="T10" fmla="*/ 863 w 863"/>
                  <a:gd name="T11" fmla="*/ 512 h 609"/>
                  <a:gd name="T12" fmla="*/ 431 w 863"/>
                  <a:gd name="T13" fmla="*/ 609 h 609"/>
                  <a:gd name="T14" fmla="*/ 0 w 863"/>
                  <a:gd name="T15" fmla="*/ 512 h 609"/>
                  <a:gd name="T16" fmla="*/ 0 w 863"/>
                  <a:gd name="T17" fmla="*/ 96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3" h="609">
                    <a:moveTo>
                      <a:pt x="863" y="96"/>
                    </a:moveTo>
                    <a:cubicBezTo>
                      <a:pt x="863" y="149"/>
                      <a:pt x="670" y="192"/>
                      <a:pt x="431" y="192"/>
                    </a:cubicBezTo>
                    <a:cubicBezTo>
                      <a:pt x="193" y="192"/>
                      <a:pt x="0" y="149"/>
                      <a:pt x="0" y="96"/>
                    </a:cubicBezTo>
                    <a:cubicBezTo>
                      <a:pt x="0" y="43"/>
                      <a:pt x="193" y="0"/>
                      <a:pt x="431" y="0"/>
                    </a:cubicBezTo>
                    <a:cubicBezTo>
                      <a:pt x="670" y="0"/>
                      <a:pt x="863" y="43"/>
                      <a:pt x="863" y="96"/>
                    </a:cubicBezTo>
                    <a:cubicBezTo>
                      <a:pt x="863" y="512"/>
                      <a:pt x="863" y="512"/>
                      <a:pt x="863" y="512"/>
                    </a:cubicBezTo>
                    <a:cubicBezTo>
                      <a:pt x="863" y="566"/>
                      <a:pt x="670" y="609"/>
                      <a:pt x="431" y="609"/>
                    </a:cubicBezTo>
                    <a:cubicBezTo>
                      <a:pt x="193" y="609"/>
                      <a:pt x="0" y="566"/>
                      <a:pt x="0" y="512"/>
                    </a:cubicBezTo>
                    <a:cubicBezTo>
                      <a:pt x="0" y="96"/>
                      <a:pt x="0" y="96"/>
                      <a:pt x="0" y="96"/>
                    </a:cubicBezTo>
                  </a:path>
                </a:pathLst>
              </a:custGeom>
              <a:noFill/>
              <a:ln w="9525" cap="flat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A14AC47-E0FF-4612-80ED-679E4C8F4666}"/>
                </a:ext>
              </a:extLst>
            </p:cNvPr>
            <p:cNvGrpSpPr/>
            <p:nvPr/>
          </p:nvGrpSpPr>
          <p:grpSpPr>
            <a:xfrm>
              <a:off x="3335818" y="2934680"/>
              <a:ext cx="761179" cy="723995"/>
              <a:chOff x="4160718" y="1339193"/>
              <a:chExt cx="761179" cy="723995"/>
            </a:xfrm>
          </p:grpSpPr>
          <p:sp>
            <p:nvSpPr>
              <p:cNvPr id="221" name="Freeform 5">
                <a:extLst>
                  <a:ext uri="{FF2B5EF4-FFF2-40B4-BE49-F238E27FC236}">
                    <a16:creationId xmlns:a16="http://schemas.microsoft.com/office/drawing/2014/main" id="{15E3A695-FBB5-4508-BDA1-CFE702C47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0718" y="1339193"/>
                <a:ext cx="761179" cy="723995"/>
              </a:xfrm>
              <a:custGeom>
                <a:avLst/>
                <a:gdLst>
                  <a:gd name="T0" fmla="*/ 399 w 2088"/>
                  <a:gd name="T1" fmla="*/ 1986 h 1986"/>
                  <a:gd name="T2" fmla="*/ 0 w 2088"/>
                  <a:gd name="T3" fmla="*/ 759 h 1986"/>
                  <a:gd name="T4" fmla="*/ 1044 w 2088"/>
                  <a:gd name="T5" fmla="*/ 0 h 1986"/>
                  <a:gd name="T6" fmla="*/ 2088 w 2088"/>
                  <a:gd name="T7" fmla="*/ 759 h 1986"/>
                  <a:gd name="T8" fmla="*/ 1689 w 2088"/>
                  <a:gd name="T9" fmla="*/ 1986 h 1986"/>
                  <a:gd name="T10" fmla="*/ 399 w 2088"/>
                  <a:gd name="T11" fmla="*/ 1986 h 1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88" h="1986">
                    <a:moveTo>
                      <a:pt x="399" y="1986"/>
                    </a:moveTo>
                    <a:lnTo>
                      <a:pt x="0" y="759"/>
                    </a:lnTo>
                    <a:lnTo>
                      <a:pt x="1044" y="0"/>
                    </a:lnTo>
                    <a:lnTo>
                      <a:pt x="2088" y="759"/>
                    </a:lnTo>
                    <a:lnTo>
                      <a:pt x="1689" y="1986"/>
                    </a:lnTo>
                    <a:lnTo>
                      <a:pt x="399" y="198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accent4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9827939E-35A5-4A0A-BA85-7D0175BC119F}"/>
                  </a:ext>
                </a:extLst>
              </p:cNvPr>
              <p:cNvSpPr txBox="1"/>
              <p:nvPr/>
            </p:nvSpPr>
            <p:spPr>
              <a:xfrm>
                <a:off x="4263284" y="1518832"/>
                <a:ext cx="5560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M</a:t>
                </a:r>
                <a:r>
                  <a:rPr lang="en-US" sz="16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S2</a:t>
                </a:r>
                <a:endParaRPr lang="en-IL" sz="1600" baseline="-250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B806E41B-DDE3-49B4-8266-C5546450B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6406" y="3547869"/>
              <a:ext cx="2" cy="30635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411A29CC-4E11-4C50-9619-88AC0A275FB8}"/>
                </a:ext>
              </a:extLst>
            </p:cNvPr>
            <p:cNvGrpSpPr/>
            <p:nvPr/>
          </p:nvGrpSpPr>
          <p:grpSpPr>
            <a:xfrm>
              <a:off x="2513319" y="3794071"/>
              <a:ext cx="572382" cy="407923"/>
              <a:chOff x="4858227" y="2461935"/>
              <a:chExt cx="2328863" cy="1622926"/>
            </a:xfrm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F38F0844-BC3A-4746-B9E8-67406B6E838F}"/>
                  </a:ext>
                </a:extLst>
              </p:cNvPr>
              <p:cNvGrpSpPr/>
              <p:nvPr/>
            </p:nvGrpSpPr>
            <p:grpSpPr>
              <a:xfrm>
                <a:off x="4858227" y="2701241"/>
                <a:ext cx="2328863" cy="1383620"/>
                <a:chOff x="4858227" y="2701241"/>
                <a:chExt cx="2328863" cy="1383620"/>
              </a:xfrm>
            </p:grpSpPr>
            <p:sp>
              <p:nvSpPr>
                <p:cNvPr id="195" name="Freeform 335">
                  <a:extLst>
                    <a:ext uri="{FF2B5EF4-FFF2-40B4-BE49-F238E27FC236}">
                      <a16:creationId xmlns:a16="http://schemas.microsoft.com/office/drawing/2014/main" id="{889A8490-E10A-407A-A312-0211B809E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227" y="2701241"/>
                  <a:ext cx="2328863" cy="1280210"/>
                </a:xfrm>
                <a:custGeom>
                  <a:avLst/>
                  <a:gdLst>
                    <a:gd name="T0" fmla="*/ 0 w 863"/>
                    <a:gd name="T1" fmla="*/ 0 h 513"/>
                    <a:gd name="T2" fmla="*/ 431 w 863"/>
                    <a:gd name="T3" fmla="*/ 96 h 513"/>
                    <a:gd name="T4" fmla="*/ 863 w 863"/>
                    <a:gd name="T5" fmla="*/ 0 h 513"/>
                    <a:gd name="T6" fmla="*/ 863 w 863"/>
                    <a:gd name="T7" fmla="*/ 416 h 513"/>
                    <a:gd name="T8" fmla="*/ 431 w 863"/>
                    <a:gd name="T9" fmla="*/ 513 h 513"/>
                    <a:gd name="T10" fmla="*/ 0 w 863"/>
                    <a:gd name="T11" fmla="*/ 416 h 513"/>
                    <a:gd name="T12" fmla="*/ 0 w 863"/>
                    <a:gd name="T13" fmla="*/ 0 h 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3" h="513">
                      <a:moveTo>
                        <a:pt x="0" y="0"/>
                      </a:moveTo>
                      <a:cubicBezTo>
                        <a:pt x="0" y="53"/>
                        <a:pt x="193" y="96"/>
                        <a:pt x="431" y="96"/>
                      </a:cubicBezTo>
                      <a:cubicBezTo>
                        <a:pt x="670" y="96"/>
                        <a:pt x="863" y="53"/>
                        <a:pt x="863" y="0"/>
                      </a:cubicBezTo>
                      <a:cubicBezTo>
                        <a:pt x="863" y="416"/>
                        <a:pt x="863" y="416"/>
                        <a:pt x="863" y="416"/>
                      </a:cubicBezTo>
                      <a:cubicBezTo>
                        <a:pt x="863" y="470"/>
                        <a:pt x="670" y="513"/>
                        <a:pt x="431" y="513"/>
                      </a:cubicBezTo>
                      <a:cubicBezTo>
                        <a:pt x="193" y="513"/>
                        <a:pt x="0" y="470"/>
                        <a:pt x="0" y="41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AB444F74-4690-4336-924F-761E983C71FB}"/>
                    </a:ext>
                  </a:extLst>
                </p:cNvPr>
                <p:cNvSpPr txBox="1"/>
                <p:nvPr/>
              </p:nvSpPr>
              <p:spPr>
                <a:xfrm>
                  <a:off x="4924657" y="2860366"/>
                  <a:ext cx="2262400" cy="12244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S1</a:t>
                  </a:r>
                  <a:endParaRPr lang="en-IL" sz="14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sp>
            <p:nvSpPr>
              <p:cNvPr id="193" name="Oval 336">
                <a:extLst>
                  <a:ext uri="{FF2B5EF4-FFF2-40B4-BE49-F238E27FC236}">
                    <a16:creationId xmlns:a16="http://schemas.microsoft.com/office/drawing/2014/main" id="{9BD016C2-CD05-4ADE-90A7-DF3893817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227" y="2461935"/>
                <a:ext cx="2328863" cy="478611"/>
              </a:xfrm>
              <a:prstGeom prst="ellipse">
                <a:avLst/>
              </a:prstGeom>
              <a:solidFill>
                <a:srgbClr val="EFF9F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94" name="Freeform 337">
                <a:extLst>
                  <a:ext uri="{FF2B5EF4-FFF2-40B4-BE49-F238E27FC236}">
                    <a16:creationId xmlns:a16="http://schemas.microsoft.com/office/drawing/2014/main" id="{95F851E9-5BA4-4761-9DC3-D3A36BE472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8227" y="2461935"/>
                <a:ext cx="2328863" cy="1519516"/>
              </a:xfrm>
              <a:custGeom>
                <a:avLst/>
                <a:gdLst>
                  <a:gd name="T0" fmla="*/ 863 w 863"/>
                  <a:gd name="T1" fmla="*/ 96 h 609"/>
                  <a:gd name="T2" fmla="*/ 431 w 863"/>
                  <a:gd name="T3" fmla="*/ 192 h 609"/>
                  <a:gd name="T4" fmla="*/ 0 w 863"/>
                  <a:gd name="T5" fmla="*/ 96 h 609"/>
                  <a:gd name="T6" fmla="*/ 431 w 863"/>
                  <a:gd name="T7" fmla="*/ 0 h 609"/>
                  <a:gd name="T8" fmla="*/ 863 w 863"/>
                  <a:gd name="T9" fmla="*/ 96 h 609"/>
                  <a:gd name="T10" fmla="*/ 863 w 863"/>
                  <a:gd name="T11" fmla="*/ 512 h 609"/>
                  <a:gd name="T12" fmla="*/ 431 w 863"/>
                  <a:gd name="T13" fmla="*/ 609 h 609"/>
                  <a:gd name="T14" fmla="*/ 0 w 863"/>
                  <a:gd name="T15" fmla="*/ 512 h 609"/>
                  <a:gd name="T16" fmla="*/ 0 w 863"/>
                  <a:gd name="T17" fmla="*/ 96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3" h="609">
                    <a:moveTo>
                      <a:pt x="863" y="96"/>
                    </a:moveTo>
                    <a:cubicBezTo>
                      <a:pt x="863" y="149"/>
                      <a:pt x="670" y="192"/>
                      <a:pt x="431" y="192"/>
                    </a:cubicBezTo>
                    <a:cubicBezTo>
                      <a:pt x="193" y="192"/>
                      <a:pt x="0" y="149"/>
                      <a:pt x="0" y="96"/>
                    </a:cubicBezTo>
                    <a:cubicBezTo>
                      <a:pt x="0" y="43"/>
                      <a:pt x="193" y="0"/>
                      <a:pt x="431" y="0"/>
                    </a:cubicBezTo>
                    <a:cubicBezTo>
                      <a:pt x="670" y="0"/>
                      <a:pt x="863" y="43"/>
                      <a:pt x="863" y="96"/>
                    </a:cubicBezTo>
                    <a:cubicBezTo>
                      <a:pt x="863" y="512"/>
                      <a:pt x="863" y="512"/>
                      <a:pt x="863" y="512"/>
                    </a:cubicBezTo>
                    <a:cubicBezTo>
                      <a:pt x="863" y="566"/>
                      <a:pt x="670" y="609"/>
                      <a:pt x="431" y="609"/>
                    </a:cubicBezTo>
                    <a:cubicBezTo>
                      <a:pt x="193" y="609"/>
                      <a:pt x="0" y="566"/>
                      <a:pt x="0" y="512"/>
                    </a:cubicBezTo>
                    <a:cubicBezTo>
                      <a:pt x="0" y="96"/>
                      <a:pt x="0" y="96"/>
                      <a:pt x="0" y="96"/>
                    </a:cubicBezTo>
                  </a:path>
                </a:pathLst>
              </a:custGeom>
              <a:noFill/>
              <a:ln w="9525" cap="flat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94E4BC81-DA2D-4637-8102-75460B51B4EA}"/>
                </a:ext>
              </a:extLst>
            </p:cNvPr>
            <p:cNvGrpSpPr/>
            <p:nvPr/>
          </p:nvGrpSpPr>
          <p:grpSpPr>
            <a:xfrm>
              <a:off x="4347113" y="3794071"/>
              <a:ext cx="572382" cy="407923"/>
              <a:chOff x="4858227" y="2461935"/>
              <a:chExt cx="2328863" cy="1622926"/>
            </a:xfrm>
          </p:grpSpPr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3B20CA5C-0CC2-46FB-88C5-2F2DAED338E5}"/>
                  </a:ext>
                </a:extLst>
              </p:cNvPr>
              <p:cNvGrpSpPr/>
              <p:nvPr/>
            </p:nvGrpSpPr>
            <p:grpSpPr>
              <a:xfrm>
                <a:off x="4858227" y="2701241"/>
                <a:ext cx="2328863" cy="1383620"/>
                <a:chOff x="4858227" y="2701241"/>
                <a:chExt cx="2328863" cy="1383620"/>
              </a:xfrm>
            </p:grpSpPr>
            <p:sp>
              <p:nvSpPr>
                <p:cNvPr id="185" name="Freeform 335">
                  <a:extLst>
                    <a:ext uri="{FF2B5EF4-FFF2-40B4-BE49-F238E27FC236}">
                      <a16:creationId xmlns:a16="http://schemas.microsoft.com/office/drawing/2014/main" id="{099CFA48-F4BE-4A7D-A8DC-BDDA2D50E8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227" y="2701241"/>
                  <a:ext cx="2328863" cy="1280210"/>
                </a:xfrm>
                <a:custGeom>
                  <a:avLst/>
                  <a:gdLst>
                    <a:gd name="T0" fmla="*/ 0 w 863"/>
                    <a:gd name="T1" fmla="*/ 0 h 513"/>
                    <a:gd name="T2" fmla="*/ 431 w 863"/>
                    <a:gd name="T3" fmla="*/ 96 h 513"/>
                    <a:gd name="T4" fmla="*/ 863 w 863"/>
                    <a:gd name="T5" fmla="*/ 0 h 513"/>
                    <a:gd name="T6" fmla="*/ 863 w 863"/>
                    <a:gd name="T7" fmla="*/ 416 h 513"/>
                    <a:gd name="T8" fmla="*/ 431 w 863"/>
                    <a:gd name="T9" fmla="*/ 513 h 513"/>
                    <a:gd name="T10" fmla="*/ 0 w 863"/>
                    <a:gd name="T11" fmla="*/ 416 h 513"/>
                    <a:gd name="T12" fmla="*/ 0 w 863"/>
                    <a:gd name="T13" fmla="*/ 0 h 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3" h="513">
                      <a:moveTo>
                        <a:pt x="0" y="0"/>
                      </a:moveTo>
                      <a:cubicBezTo>
                        <a:pt x="0" y="53"/>
                        <a:pt x="193" y="96"/>
                        <a:pt x="431" y="96"/>
                      </a:cubicBezTo>
                      <a:cubicBezTo>
                        <a:pt x="670" y="96"/>
                        <a:pt x="863" y="53"/>
                        <a:pt x="863" y="0"/>
                      </a:cubicBezTo>
                      <a:cubicBezTo>
                        <a:pt x="863" y="416"/>
                        <a:pt x="863" y="416"/>
                        <a:pt x="863" y="416"/>
                      </a:cubicBezTo>
                      <a:cubicBezTo>
                        <a:pt x="863" y="470"/>
                        <a:pt x="670" y="513"/>
                        <a:pt x="431" y="513"/>
                      </a:cubicBezTo>
                      <a:cubicBezTo>
                        <a:pt x="193" y="513"/>
                        <a:pt x="0" y="470"/>
                        <a:pt x="0" y="41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71C4C048-9C76-4B2F-871E-654E95C6A19C}"/>
                    </a:ext>
                  </a:extLst>
                </p:cNvPr>
                <p:cNvSpPr txBox="1"/>
                <p:nvPr/>
              </p:nvSpPr>
              <p:spPr>
                <a:xfrm>
                  <a:off x="4924657" y="2860366"/>
                  <a:ext cx="2262400" cy="12244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S3</a:t>
                  </a:r>
                  <a:endParaRPr lang="en-IL" sz="14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sp>
            <p:nvSpPr>
              <p:cNvPr id="183" name="Oval 336">
                <a:extLst>
                  <a:ext uri="{FF2B5EF4-FFF2-40B4-BE49-F238E27FC236}">
                    <a16:creationId xmlns:a16="http://schemas.microsoft.com/office/drawing/2014/main" id="{98495376-F9BF-42D6-8B1C-96D7187D8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227" y="2461935"/>
                <a:ext cx="2328863" cy="478611"/>
              </a:xfrm>
              <a:prstGeom prst="ellipse">
                <a:avLst/>
              </a:prstGeom>
              <a:solidFill>
                <a:srgbClr val="EFF9F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84" name="Freeform 337">
                <a:extLst>
                  <a:ext uri="{FF2B5EF4-FFF2-40B4-BE49-F238E27FC236}">
                    <a16:creationId xmlns:a16="http://schemas.microsoft.com/office/drawing/2014/main" id="{A6EE5042-3A8D-4CF8-8ABB-FCE9DE579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8227" y="2461935"/>
                <a:ext cx="2328863" cy="1519516"/>
              </a:xfrm>
              <a:custGeom>
                <a:avLst/>
                <a:gdLst>
                  <a:gd name="T0" fmla="*/ 863 w 863"/>
                  <a:gd name="T1" fmla="*/ 96 h 609"/>
                  <a:gd name="T2" fmla="*/ 431 w 863"/>
                  <a:gd name="T3" fmla="*/ 192 h 609"/>
                  <a:gd name="T4" fmla="*/ 0 w 863"/>
                  <a:gd name="T5" fmla="*/ 96 h 609"/>
                  <a:gd name="T6" fmla="*/ 431 w 863"/>
                  <a:gd name="T7" fmla="*/ 0 h 609"/>
                  <a:gd name="T8" fmla="*/ 863 w 863"/>
                  <a:gd name="T9" fmla="*/ 96 h 609"/>
                  <a:gd name="T10" fmla="*/ 863 w 863"/>
                  <a:gd name="T11" fmla="*/ 512 h 609"/>
                  <a:gd name="T12" fmla="*/ 431 w 863"/>
                  <a:gd name="T13" fmla="*/ 609 h 609"/>
                  <a:gd name="T14" fmla="*/ 0 w 863"/>
                  <a:gd name="T15" fmla="*/ 512 h 609"/>
                  <a:gd name="T16" fmla="*/ 0 w 863"/>
                  <a:gd name="T17" fmla="*/ 96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3" h="609">
                    <a:moveTo>
                      <a:pt x="863" y="96"/>
                    </a:moveTo>
                    <a:cubicBezTo>
                      <a:pt x="863" y="149"/>
                      <a:pt x="670" y="192"/>
                      <a:pt x="431" y="192"/>
                    </a:cubicBezTo>
                    <a:cubicBezTo>
                      <a:pt x="193" y="192"/>
                      <a:pt x="0" y="149"/>
                      <a:pt x="0" y="96"/>
                    </a:cubicBezTo>
                    <a:cubicBezTo>
                      <a:pt x="0" y="43"/>
                      <a:pt x="193" y="0"/>
                      <a:pt x="431" y="0"/>
                    </a:cubicBezTo>
                    <a:cubicBezTo>
                      <a:pt x="670" y="0"/>
                      <a:pt x="863" y="43"/>
                      <a:pt x="863" y="96"/>
                    </a:cubicBezTo>
                    <a:cubicBezTo>
                      <a:pt x="863" y="512"/>
                      <a:pt x="863" y="512"/>
                      <a:pt x="863" y="512"/>
                    </a:cubicBezTo>
                    <a:cubicBezTo>
                      <a:pt x="863" y="566"/>
                      <a:pt x="670" y="609"/>
                      <a:pt x="431" y="609"/>
                    </a:cubicBezTo>
                    <a:cubicBezTo>
                      <a:pt x="193" y="609"/>
                      <a:pt x="0" y="566"/>
                      <a:pt x="0" y="512"/>
                    </a:cubicBezTo>
                    <a:cubicBezTo>
                      <a:pt x="0" y="96"/>
                      <a:pt x="0" y="96"/>
                      <a:pt x="0" y="96"/>
                    </a:cubicBezTo>
                  </a:path>
                </a:pathLst>
              </a:custGeom>
              <a:noFill/>
              <a:ln w="9525" cap="flat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A119C3D2-4196-483E-A5C7-670F9B329C4F}"/>
                </a:ext>
              </a:extLst>
            </p:cNvPr>
            <p:cNvGrpSpPr/>
            <p:nvPr/>
          </p:nvGrpSpPr>
          <p:grpSpPr>
            <a:xfrm>
              <a:off x="2418921" y="2934680"/>
              <a:ext cx="761179" cy="723995"/>
              <a:chOff x="4160718" y="1339193"/>
              <a:chExt cx="761179" cy="723995"/>
            </a:xfrm>
          </p:grpSpPr>
          <p:sp>
            <p:nvSpPr>
              <p:cNvPr id="218" name="Freeform 5">
                <a:extLst>
                  <a:ext uri="{FF2B5EF4-FFF2-40B4-BE49-F238E27FC236}">
                    <a16:creationId xmlns:a16="http://schemas.microsoft.com/office/drawing/2014/main" id="{08599089-B735-4DC6-B07F-699139916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0718" y="1339193"/>
                <a:ext cx="761179" cy="723995"/>
              </a:xfrm>
              <a:custGeom>
                <a:avLst/>
                <a:gdLst>
                  <a:gd name="T0" fmla="*/ 399 w 2088"/>
                  <a:gd name="T1" fmla="*/ 1986 h 1986"/>
                  <a:gd name="T2" fmla="*/ 0 w 2088"/>
                  <a:gd name="T3" fmla="*/ 759 h 1986"/>
                  <a:gd name="T4" fmla="*/ 1044 w 2088"/>
                  <a:gd name="T5" fmla="*/ 0 h 1986"/>
                  <a:gd name="T6" fmla="*/ 2088 w 2088"/>
                  <a:gd name="T7" fmla="*/ 759 h 1986"/>
                  <a:gd name="T8" fmla="*/ 1689 w 2088"/>
                  <a:gd name="T9" fmla="*/ 1986 h 1986"/>
                  <a:gd name="T10" fmla="*/ 399 w 2088"/>
                  <a:gd name="T11" fmla="*/ 1986 h 1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88" h="1986">
                    <a:moveTo>
                      <a:pt x="399" y="1986"/>
                    </a:moveTo>
                    <a:lnTo>
                      <a:pt x="0" y="759"/>
                    </a:lnTo>
                    <a:lnTo>
                      <a:pt x="1044" y="0"/>
                    </a:lnTo>
                    <a:lnTo>
                      <a:pt x="2088" y="759"/>
                    </a:lnTo>
                    <a:lnTo>
                      <a:pt x="1689" y="1986"/>
                    </a:lnTo>
                    <a:lnTo>
                      <a:pt x="399" y="198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accent4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30E5879D-D812-405C-9F0D-088053D38657}"/>
                  </a:ext>
                </a:extLst>
              </p:cNvPr>
              <p:cNvSpPr txBox="1"/>
              <p:nvPr/>
            </p:nvSpPr>
            <p:spPr>
              <a:xfrm>
                <a:off x="4263284" y="1518832"/>
                <a:ext cx="5560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M</a:t>
                </a:r>
                <a:r>
                  <a:rPr lang="en-US" sz="16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S1</a:t>
                </a:r>
                <a:endParaRPr lang="en-IL" sz="1600" baseline="-250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C8178CC-9ECE-40B8-8159-C42B55B07CBB}"/>
                </a:ext>
              </a:extLst>
            </p:cNvPr>
            <p:cNvGrpSpPr/>
            <p:nvPr/>
          </p:nvGrpSpPr>
          <p:grpSpPr>
            <a:xfrm>
              <a:off x="4252715" y="2934680"/>
              <a:ext cx="761179" cy="723995"/>
              <a:chOff x="4160718" y="1339193"/>
              <a:chExt cx="761179" cy="723995"/>
            </a:xfrm>
          </p:grpSpPr>
          <p:sp>
            <p:nvSpPr>
              <p:cNvPr id="224" name="Freeform 5">
                <a:extLst>
                  <a:ext uri="{FF2B5EF4-FFF2-40B4-BE49-F238E27FC236}">
                    <a16:creationId xmlns:a16="http://schemas.microsoft.com/office/drawing/2014/main" id="{FC4E2B1D-FB7F-49B8-8901-E6FF7AD45C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0718" y="1339193"/>
                <a:ext cx="761179" cy="723995"/>
              </a:xfrm>
              <a:custGeom>
                <a:avLst/>
                <a:gdLst>
                  <a:gd name="T0" fmla="*/ 399 w 2088"/>
                  <a:gd name="T1" fmla="*/ 1986 h 1986"/>
                  <a:gd name="T2" fmla="*/ 0 w 2088"/>
                  <a:gd name="T3" fmla="*/ 759 h 1986"/>
                  <a:gd name="T4" fmla="*/ 1044 w 2088"/>
                  <a:gd name="T5" fmla="*/ 0 h 1986"/>
                  <a:gd name="T6" fmla="*/ 2088 w 2088"/>
                  <a:gd name="T7" fmla="*/ 759 h 1986"/>
                  <a:gd name="T8" fmla="*/ 1689 w 2088"/>
                  <a:gd name="T9" fmla="*/ 1986 h 1986"/>
                  <a:gd name="T10" fmla="*/ 399 w 2088"/>
                  <a:gd name="T11" fmla="*/ 1986 h 1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88" h="1986">
                    <a:moveTo>
                      <a:pt x="399" y="1986"/>
                    </a:moveTo>
                    <a:lnTo>
                      <a:pt x="0" y="759"/>
                    </a:lnTo>
                    <a:lnTo>
                      <a:pt x="1044" y="0"/>
                    </a:lnTo>
                    <a:lnTo>
                      <a:pt x="2088" y="759"/>
                    </a:lnTo>
                    <a:lnTo>
                      <a:pt x="1689" y="1986"/>
                    </a:lnTo>
                    <a:lnTo>
                      <a:pt x="399" y="198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accent4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C37AA7FB-7776-4E44-9789-D4C610528665}"/>
                  </a:ext>
                </a:extLst>
              </p:cNvPr>
              <p:cNvSpPr txBox="1"/>
              <p:nvPr/>
            </p:nvSpPr>
            <p:spPr>
              <a:xfrm>
                <a:off x="4263284" y="1518832"/>
                <a:ext cx="5560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M</a:t>
                </a:r>
                <a:r>
                  <a:rPr lang="en-US" sz="16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S3</a:t>
                </a:r>
                <a:endParaRPr lang="en-IL" sz="1600" baseline="-250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4E4DA72E-58C2-49B5-A479-5765512130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9509" y="3547869"/>
              <a:ext cx="2" cy="30635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57E436E2-660A-4745-B4EB-310E19C4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3303" y="3547869"/>
              <a:ext cx="2" cy="30635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D41BFDDC-6FEF-4A20-BB27-4634B68069BB}"/>
              </a:ext>
            </a:extLst>
          </p:cNvPr>
          <p:cNvGrpSpPr/>
          <p:nvPr/>
        </p:nvGrpSpPr>
        <p:grpSpPr>
          <a:xfrm>
            <a:off x="2513319" y="4373325"/>
            <a:ext cx="2406176" cy="1804704"/>
            <a:chOff x="2513319" y="4537728"/>
            <a:chExt cx="2406176" cy="180470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C4E8AD3-6665-4CCD-8018-A3EAAA3AEFFD}"/>
                </a:ext>
              </a:extLst>
            </p:cNvPr>
            <p:cNvGrpSpPr/>
            <p:nvPr/>
          </p:nvGrpSpPr>
          <p:grpSpPr>
            <a:xfrm>
              <a:off x="3080650" y="4537728"/>
              <a:ext cx="1271515" cy="1209401"/>
              <a:chOff x="1814178" y="4537728"/>
              <a:chExt cx="1271515" cy="1209401"/>
            </a:xfrm>
          </p:grpSpPr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3A2E109E-90DD-4F1A-9AED-AD9ADA887465}"/>
                  </a:ext>
                </a:extLst>
              </p:cNvPr>
              <p:cNvGrpSpPr/>
              <p:nvPr/>
            </p:nvGrpSpPr>
            <p:grpSpPr>
              <a:xfrm>
                <a:off x="1814178" y="4537728"/>
                <a:ext cx="1271515" cy="1209401"/>
                <a:chOff x="4160718" y="1339193"/>
                <a:chExt cx="761179" cy="723995"/>
              </a:xfrm>
            </p:grpSpPr>
            <p:sp>
              <p:nvSpPr>
                <p:cNvPr id="252" name="Freeform 5">
                  <a:extLst>
                    <a:ext uri="{FF2B5EF4-FFF2-40B4-BE49-F238E27FC236}">
                      <a16:creationId xmlns:a16="http://schemas.microsoft.com/office/drawing/2014/main" id="{56B6EFD6-661B-4D8B-BBEE-F6B29B904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DF9D0332-AF50-4387-8C84-F22CB15CBA34}"/>
                    </a:ext>
                  </a:extLst>
                </p:cNvPr>
                <p:cNvSpPr txBox="1"/>
                <p:nvPr/>
              </p:nvSpPr>
              <p:spPr>
                <a:xfrm>
                  <a:off x="4263284" y="1407295"/>
                  <a:ext cx="556047" cy="2026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16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e</a:t>
                  </a:r>
                  <a:endParaRPr lang="en-IL" sz="16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E3AFBF00-5768-4FF1-87FB-F16F3D9F42EA}"/>
                  </a:ext>
                </a:extLst>
              </p:cNvPr>
              <p:cNvGrpSpPr/>
              <p:nvPr/>
            </p:nvGrpSpPr>
            <p:grpSpPr>
              <a:xfrm>
                <a:off x="2137408" y="5268708"/>
                <a:ext cx="634240" cy="426093"/>
                <a:chOff x="4002475" y="1339193"/>
                <a:chExt cx="1077665" cy="723995"/>
              </a:xfrm>
            </p:grpSpPr>
            <p:sp>
              <p:nvSpPr>
                <p:cNvPr id="255" name="Freeform 5">
                  <a:extLst>
                    <a:ext uri="{FF2B5EF4-FFF2-40B4-BE49-F238E27FC236}">
                      <a16:creationId xmlns:a16="http://schemas.microsoft.com/office/drawing/2014/main" id="{9933D4F4-F815-447A-A9C5-F6AB8846BB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5B39BEDE-0F6C-4D90-BE4E-F5D47CDFBF70}"/>
                    </a:ext>
                  </a:extLst>
                </p:cNvPr>
                <p:cNvSpPr txBox="1"/>
                <p:nvPr/>
              </p:nvSpPr>
              <p:spPr>
                <a:xfrm>
                  <a:off x="4002475" y="1518832"/>
                  <a:ext cx="1077665" cy="5229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14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S2</a:t>
                  </a:r>
                  <a:endParaRPr lang="en-IL" sz="14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B1C5527B-3D01-47B6-8575-09CC17C83234}"/>
                  </a:ext>
                </a:extLst>
              </p:cNvPr>
              <p:cNvGrpSpPr/>
              <p:nvPr/>
            </p:nvGrpSpPr>
            <p:grpSpPr>
              <a:xfrm>
                <a:off x="1878861" y="4887489"/>
                <a:ext cx="540060" cy="426093"/>
                <a:chOff x="4082488" y="1339193"/>
                <a:chExt cx="917640" cy="723995"/>
              </a:xfrm>
            </p:grpSpPr>
            <p:sp>
              <p:nvSpPr>
                <p:cNvPr id="258" name="Freeform 5">
                  <a:extLst>
                    <a:ext uri="{FF2B5EF4-FFF2-40B4-BE49-F238E27FC236}">
                      <a16:creationId xmlns:a16="http://schemas.microsoft.com/office/drawing/2014/main" id="{7347803A-804A-441F-B9B3-1D8FE02A03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7659CD33-136C-4137-8120-1F1504BDC00A}"/>
                    </a:ext>
                  </a:extLst>
                </p:cNvPr>
                <p:cNvSpPr txBox="1"/>
                <p:nvPr/>
              </p:nvSpPr>
              <p:spPr>
                <a:xfrm>
                  <a:off x="4082488" y="1518832"/>
                  <a:ext cx="917640" cy="5229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14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S1</a:t>
                  </a:r>
                  <a:endParaRPr lang="en-IL" sz="14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7F6D2946-29D3-400A-B156-C4AD4498DB14}"/>
                  </a:ext>
                </a:extLst>
              </p:cNvPr>
              <p:cNvGrpSpPr/>
              <p:nvPr/>
            </p:nvGrpSpPr>
            <p:grpSpPr>
              <a:xfrm>
                <a:off x="2511823" y="4887489"/>
                <a:ext cx="485572" cy="426093"/>
                <a:chOff x="4128779" y="1339193"/>
                <a:chExt cx="825057" cy="723995"/>
              </a:xfrm>
            </p:grpSpPr>
            <p:sp>
              <p:nvSpPr>
                <p:cNvPr id="261" name="Freeform 5">
                  <a:extLst>
                    <a:ext uri="{FF2B5EF4-FFF2-40B4-BE49-F238E27FC236}">
                      <a16:creationId xmlns:a16="http://schemas.microsoft.com/office/drawing/2014/main" id="{B13868EB-C86E-44FD-A080-6EC605C467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851B0A39-2A90-45D3-A0C4-933477E5A778}"/>
                    </a:ext>
                  </a:extLst>
                </p:cNvPr>
                <p:cNvSpPr txBox="1"/>
                <p:nvPr/>
              </p:nvSpPr>
              <p:spPr>
                <a:xfrm>
                  <a:off x="4128779" y="1518832"/>
                  <a:ext cx="825057" cy="5229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14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S3</a:t>
                  </a:r>
                  <a:endParaRPr lang="en-IL" sz="14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788469C6-35C9-4E5C-BC63-4C194D3A9BDF}"/>
                </a:ext>
              </a:extLst>
            </p:cNvPr>
            <p:cNvGrpSpPr/>
            <p:nvPr/>
          </p:nvGrpSpPr>
          <p:grpSpPr>
            <a:xfrm>
              <a:off x="3430216" y="5934509"/>
              <a:ext cx="572382" cy="407923"/>
              <a:chOff x="4858227" y="2461935"/>
              <a:chExt cx="2328863" cy="1622926"/>
            </a:xfrm>
          </p:grpSpPr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CFF5D779-DD4E-4F42-996F-925DBFB51D4C}"/>
                  </a:ext>
                </a:extLst>
              </p:cNvPr>
              <p:cNvGrpSpPr/>
              <p:nvPr/>
            </p:nvGrpSpPr>
            <p:grpSpPr>
              <a:xfrm>
                <a:off x="4858227" y="2701241"/>
                <a:ext cx="2328863" cy="1383620"/>
                <a:chOff x="4858227" y="2701241"/>
                <a:chExt cx="2328863" cy="1383620"/>
              </a:xfrm>
            </p:grpSpPr>
            <p:sp>
              <p:nvSpPr>
                <p:cNvPr id="234" name="Freeform 335">
                  <a:extLst>
                    <a:ext uri="{FF2B5EF4-FFF2-40B4-BE49-F238E27FC236}">
                      <a16:creationId xmlns:a16="http://schemas.microsoft.com/office/drawing/2014/main" id="{CA75204F-0715-480C-A60E-BE3F499CD4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227" y="2701241"/>
                  <a:ext cx="2328863" cy="1280210"/>
                </a:xfrm>
                <a:custGeom>
                  <a:avLst/>
                  <a:gdLst>
                    <a:gd name="T0" fmla="*/ 0 w 863"/>
                    <a:gd name="T1" fmla="*/ 0 h 513"/>
                    <a:gd name="T2" fmla="*/ 431 w 863"/>
                    <a:gd name="T3" fmla="*/ 96 h 513"/>
                    <a:gd name="T4" fmla="*/ 863 w 863"/>
                    <a:gd name="T5" fmla="*/ 0 h 513"/>
                    <a:gd name="T6" fmla="*/ 863 w 863"/>
                    <a:gd name="T7" fmla="*/ 416 h 513"/>
                    <a:gd name="T8" fmla="*/ 431 w 863"/>
                    <a:gd name="T9" fmla="*/ 513 h 513"/>
                    <a:gd name="T10" fmla="*/ 0 w 863"/>
                    <a:gd name="T11" fmla="*/ 416 h 513"/>
                    <a:gd name="T12" fmla="*/ 0 w 863"/>
                    <a:gd name="T13" fmla="*/ 0 h 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3" h="513">
                      <a:moveTo>
                        <a:pt x="0" y="0"/>
                      </a:moveTo>
                      <a:cubicBezTo>
                        <a:pt x="0" y="53"/>
                        <a:pt x="193" y="96"/>
                        <a:pt x="431" y="96"/>
                      </a:cubicBezTo>
                      <a:cubicBezTo>
                        <a:pt x="670" y="96"/>
                        <a:pt x="863" y="53"/>
                        <a:pt x="863" y="0"/>
                      </a:cubicBezTo>
                      <a:cubicBezTo>
                        <a:pt x="863" y="416"/>
                        <a:pt x="863" y="416"/>
                        <a:pt x="863" y="416"/>
                      </a:cubicBezTo>
                      <a:cubicBezTo>
                        <a:pt x="863" y="470"/>
                        <a:pt x="670" y="513"/>
                        <a:pt x="431" y="513"/>
                      </a:cubicBezTo>
                      <a:cubicBezTo>
                        <a:pt x="193" y="513"/>
                        <a:pt x="0" y="470"/>
                        <a:pt x="0" y="41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7A053000-2A7F-4068-9966-905EE4E1A930}"/>
                    </a:ext>
                  </a:extLst>
                </p:cNvPr>
                <p:cNvSpPr txBox="1"/>
                <p:nvPr/>
              </p:nvSpPr>
              <p:spPr>
                <a:xfrm>
                  <a:off x="4924657" y="2860366"/>
                  <a:ext cx="2262400" cy="12244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S2</a:t>
                  </a:r>
                  <a:endParaRPr lang="en-IL" sz="14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sp>
            <p:nvSpPr>
              <p:cNvPr id="232" name="Oval 336">
                <a:extLst>
                  <a:ext uri="{FF2B5EF4-FFF2-40B4-BE49-F238E27FC236}">
                    <a16:creationId xmlns:a16="http://schemas.microsoft.com/office/drawing/2014/main" id="{90D796F9-3D34-4D5F-9E1D-B61E838F4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227" y="2461935"/>
                <a:ext cx="2328863" cy="478611"/>
              </a:xfrm>
              <a:prstGeom prst="ellipse">
                <a:avLst/>
              </a:prstGeom>
              <a:solidFill>
                <a:srgbClr val="EFF9F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33" name="Freeform 337">
                <a:extLst>
                  <a:ext uri="{FF2B5EF4-FFF2-40B4-BE49-F238E27FC236}">
                    <a16:creationId xmlns:a16="http://schemas.microsoft.com/office/drawing/2014/main" id="{F1270812-7D81-404C-B06A-203C25CBED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8227" y="2461935"/>
                <a:ext cx="2328863" cy="1519516"/>
              </a:xfrm>
              <a:custGeom>
                <a:avLst/>
                <a:gdLst>
                  <a:gd name="T0" fmla="*/ 863 w 863"/>
                  <a:gd name="T1" fmla="*/ 96 h 609"/>
                  <a:gd name="T2" fmla="*/ 431 w 863"/>
                  <a:gd name="T3" fmla="*/ 192 h 609"/>
                  <a:gd name="T4" fmla="*/ 0 w 863"/>
                  <a:gd name="T5" fmla="*/ 96 h 609"/>
                  <a:gd name="T6" fmla="*/ 431 w 863"/>
                  <a:gd name="T7" fmla="*/ 0 h 609"/>
                  <a:gd name="T8" fmla="*/ 863 w 863"/>
                  <a:gd name="T9" fmla="*/ 96 h 609"/>
                  <a:gd name="T10" fmla="*/ 863 w 863"/>
                  <a:gd name="T11" fmla="*/ 512 h 609"/>
                  <a:gd name="T12" fmla="*/ 431 w 863"/>
                  <a:gd name="T13" fmla="*/ 609 h 609"/>
                  <a:gd name="T14" fmla="*/ 0 w 863"/>
                  <a:gd name="T15" fmla="*/ 512 h 609"/>
                  <a:gd name="T16" fmla="*/ 0 w 863"/>
                  <a:gd name="T17" fmla="*/ 96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3" h="609">
                    <a:moveTo>
                      <a:pt x="863" y="96"/>
                    </a:moveTo>
                    <a:cubicBezTo>
                      <a:pt x="863" y="149"/>
                      <a:pt x="670" y="192"/>
                      <a:pt x="431" y="192"/>
                    </a:cubicBezTo>
                    <a:cubicBezTo>
                      <a:pt x="193" y="192"/>
                      <a:pt x="0" y="149"/>
                      <a:pt x="0" y="96"/>
                    </a:cubicBezTo>
                    <a:cubicBezTo>
                      <a:pt x="0" y="43"/>
                      <a:pt x="193" y="0"/>
                      <a:pt x="431" y="0"/>
                    </a:cubicBezTo>
                    <a:cubicBezTo>
                      <a:pt x="670" y="0"/>
                      <a:pt x="863" y="43"/>
                      <a:pt x="863" y="96"/>
                    </a:cubicBezTo>
                    <a:cubicBezTo>
                      <a:pt x="863" y="512"/>
                      <a:pt x="863" y="512"/>
                      <a:pt x="863" y="512"/>
                    </a:cubicBezTo>
                    <a:cubicBezTo>
                      <a:pt x="863" y="566"/>
                      <a:pt x="670" y="609"/>
                      <a:pt x="431" y="609"/>
                    </a:cubicBezTo>
                    <a:cubicBezTo>
                      <a:pt x="193" y="609"/>
                      <a:pt x="0" y="566"/>
                      <a:pt x="0" y="512"/>
                    </a:cubicBezTo>
                    <a:cubicBezTo>
                      <a:pt x="0" y="96"/>
                      <a:pt x="0" y="96"/>
                      <a:pt x="0" y="96"/>
                    </a:cubicBezTo>
                  </a:path>
                </a:pathLst>
              </a:custGeom>
              <a:noFill/>
              <a:ln w="9525" cap="flat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4F80D8B7-B549-476F-A789-EDD69D4BB7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6406" y="5688307"/>
              <a:ext cx="2" cy="30635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AB6AF440-15ED-47AF-BF7E-41445457BFD3}"/>
                </a:ext>
              </a:extLst>
            </p:cNvPr>
            <p:cNvGrpSpPr/>
            <p:nvPr/>
          </p:nvGrpSpPr>
          <p:grpSpPr>
            <a:xfrm>
              <a:off x="2513319" y="5934509"/>
              <a:ext cx="572382" cy="407923"/>
              <a:chOff x="4858227" y="2461935"/>
              <a:chExt cx="2328863" cy="1622926"/>
            </a:xfrm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E6F31F9A-905D-4BA1-AA58-EB1FA5553A63}"/>
                  </a:ext>
                </a:extLst>
              </p:cNvPr>
              <p:cNvGrpSpPr/>
              <p:nvPr/>
            </p:nvGrpSpPr>
            <p:grpSpPr>
              <a:xfrm>
                <a:off x="4858227" y="2701241"/>
                <a:ext cx="2328863" cy="1383620"/>
                <a:chOff x="4858227" y="2701241"/>
                <a:chExt cx="2328863" cy="1383620"/>
              </a:xfrm>
            </p:grpSpPr>
            <p:sp>
              <p:nvSpPr>
                <p:cNvPr id="241" name="Freeform 335">
                  <a:extLst>
                    <a:ext uri="{FF2B5EF4-FFF2-40B4-BE49-F238E27FC236}">
                      <a16:creationId xmlns:a16="http://schemas.microsoft.com/office/drawing/2014/main" id="{7844F731-C72E-47D3-9794-2D53370CF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227" y="2701241"/>
                  <a:ext cx="2328863" cy="1280210"/>
                </a:xfrm>
                <a:custGeom>
                  <a:avLst/>
                  <a:gdLst>
                    <a:gd name="T0" fmla="*/ 0 w 863"/>
                    <a:gd name="T1" fmla="*/ 0 h 513"/>
                    <a:gd name="T2" fmla="*/ 431 w 863"/>
                    <a:gd name="T3" fmla="*/ 96 h 513"/>
                    <a:gd name="T4" fmla="*/ 863 w 863"/>
                    <a:gd name="T5" fmla="*/ 0 h 513"/>
                    <a:gd name="T6" fmla="*/ 863 w 863"/>
                    <a:gd name="T7" fmla="*/ 416 h 513"/>
                    <a:gd name="T8" fmla="*/ 431 w 863"/>
                    <a:gd name="T9" fmla="*/ 513 h 513"/>
                    <a:gd name="T10" fmla="*/ 0 w 863"/>
                    <a:gd name="T11" fmla="*/ 416 h 513"/>
                    <a:gd name="T12" fmla="*/ 0 w 863"/>
                    <a:gd name="T13" fmla="*/ 0 h 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3" h="513">
                      <a:moveTo>
                        <a:pt x="0" y="0"/>
                      </a:moveTo>
                      <a:cubicBezTo>
                        <a:pt x="0" y="53"/>
                        <a:pt x="193" y="96"/>
                        <a:pt x="431" y="96"/>
                      </a:cubicBezTo>
                      <a:cubicBezTo>
                        <a:pt x="670" y="96"/>
                        <a:pt x="863" y="53"/>
                        <a:pt x="863" y="0"/>
                      </a:cubicBezTo>
                      <a:cubicBezTo>
                        <a:pt x="863" y="416"/>
                        <a:pt x="863" y="416"/>
                        <a:pt x="863" y="416"/>
                      </a:cubicBezTo>
                      <a:cubicBezTo>
                        <a:pt x="863" y="470"/>
                        <a:pt x="670" y="513"/>
                        <a:pt x="431" y="513"/>
                      </a:cubicBezTo>
                      <a:cubicBezTo>
                        <a:pt x="193" y="513"/>
                        <a:pt x="0" y="470"/>
                        <a:pt x="0" y="41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9CD3D7DF-BBB1-4920-B736-B9FAFC36F34D}"/>
                    </a:ext>
                  </a:extLst>
                </p:cNvPr>
                <p:cNvSpPr txBox="1"/>
                <p:nvPr/>
              </p:nvSpPr>
              <p:spPr>
                <a:xfrm>
                  <a:off x="4924657" y="2860366"/>
                  <a:ext cx="2262400" cy="12244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S1</a:t>
                  </a:r>
                  <a:endParaRPr lang="en-IL" sz="14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sp>
            <p:nvSpPr>
              <p:cNvPr id="239" name="Oval 336">
                <a:extLst>
                  <a:ext uri="{FF2B5EF4-FFF2-40B4-BE49-F238E27FC236}">
                    <a16:creationId xmlns:a16="http://schemas.microsoft.com/office/drawing/2014/main" id="{262FBDD2-F8BE-4614-8D30-FC5FFAD390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227" y="2461935"/>
                <a:ext cx="2328863" cy="478611"/>
              </a:xfrm>
              <a:prstGeom prst="ellipse">
                <a:avLst/>
              </a:prstGeom>
              <a:solidFill>
                <a:srgbClr val="EFF9F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40" name="Freeform 337">
                <a:extLst>
                  <a:ext uri="{FF2B5EF4-FFF2-40B4-BE49-F238E27FC236}">
                    <a16:creationId xmlns:a16="http://schemas.microsoft.com/office/drawing/2014/main" id="{91A720A8-E355-4D4F-9947-B13BA2CAB1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8227" y="2461935"/>
                <a:ext cx="2328863" cy="1519516"/>
              </a:xfrm>
              <a:custGeom>
                <a:avLst/>
                <a:gdLst>
                  <a:gd name="T0" fmla="*/ 863 w 863"/>
                  <a:gd name="T1" fmla="*/ 96 h 609"/>
                  <a:gd name="T2" fmla="*/ 431 w 863"/>
                  <a:gd name="T3" fmla="*/ 192 h 609"/>
                  <a:gd name="T4" fmla="*/ 0 w 863"/>
                  <a:gd name="T5" fmla="*/ 96 h 609"/>
                  <a:gd name="T6" fmla="*/ 431 w 863"/>
                  <a:gd name="T7" fmla="*/ 0 h 609"/>
                  <a:gd name="T8" fmla="*/ 863 w 863"/>
                  <a:gd name="T9" fmla="*/ 96 h 609"/>
                  <a:gd name="T10" fmla="*/ 863 w 863"/>
                  <a:gd name="T11" fmla="*/ 512 h 609"/>
                  <a:gd name="T12" fmla="*/ 431 w 863"/>
                  <a:gd name="T13" fmla="*/ 609 h 609"/>
                  <a:gd name="T14" fmla="*/ 0 w 863"/>
                  <a:gd name="T15" fmla="*/ 512 h 609"/>
                  <a:gd name="T16" fmla="*/ 0 w 863"/>
                  <a:gd name="T17" fmla="*/ 96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3" h="609">
                    <a:moveTo>
                      <a:pt x="863" y="96"/>
                    </a:moveTo>
                    <a:cubicBezTo>
                      <a:pt x="863" y="149"/>
                      <a:pt x="670" y="192"/>
                      <a:pt x="431" y="192"/>
                    </a:cubicBezTo>
                    <a:cubicBezTo>
                      <a:pt x="193" y="192"/>
                      <a:pt x="0" y="149"/>
                      <a:pt x="0" y="96"/>
                    </a:cubicBezTo>
                    <a:cubicBezTo>
                      <a:pt x="0" y="43"/>
                      <a:pt x="193" y="0"/>
                      <a:pt x="431" y="0"/>
                    </a:cubicBezTo>
                    <a:cubicBezTo>
                      <a:pt x="670" y="0"/>
                      <a:pt x="863" y="43"/>
                      <a:pt x="863" y="96"/>
                    </a:cubicBezTo>
                    <a:cubicBezTo>
                      <a:pt x="863" y="512"/>
                      <a:pt x="863" y="512"/>
                      <a:pt x="863" y="512"/>
                    </a:cubicBezTo>
                    <a:cubicBezTo>
                      <a:pt x="863" y="566"/>
                      <a:pt x="670" y="609"/>
                      <a:pt x="431" y="609"/>
                    </a:cubicBezTo>
                    <a:cubicBezTo>
                      <a:pt x="193" y="609"/>
                      <a:pt x="0" y="566"/>
                      <a:pt x="0" y="512"/>
                    </a:cubicBezTo>
                    <a:cubicBezTo>
                      <a:pt x="0" y="96"/>
                      <a:pt x="0" y="96"/>
                      <a:pt x="0" y="96"/>
                    </a:cubicBezTo>
                  </a:path>
                </a:pathLst>
              </a:custGeom>
              <a:noFill/>
              <a:ln w="9525" cap="flat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8156F1E6-AA03-43B4-8113-AE8236415253}"/>
                </a:ext>
              </a:extLst>
            </p:cNvPr>
            <p:cNvGrpSpPr/>
            <p:nvPr/>
          </p:nvGrpSpPr>
          <p:grpSpPr>
            <a:xfrm>
              <a:off x="4347113" y="5934509"/>
              <a:ext cx="572382" cy="407923"/>
              <a:chOff x="4858227" y="2461935"/>
              <a:chExt cx="2328863" cy="1622926"/>
            </a:xfrm>
          </p:grpSpPr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A4C8E0A6-08CC-4E50-80F6-890378E1CA41}"/>
                  </a:ext>
                </a:extLst>
              </p:cNvPr>
              <p:cNvGrpSpPr/>
              <p:nvPr/>
            </p:nvGrpSpPr>
            <p:grpSpPr>
              <a:xfrm>
                <a:off x="4858227" y="2701241"/>
                <a:ext cx="2328863" cy="1383620"/>
                <a:chOff x="4858227" y="2701241"/>
                <a:chExt cx="2328863" cy="1383620"/>
              </a:xfrm>
            </p:grpSpPr>
            <p:sp>
              <p:nvSpPr>
                <p:cNvPr id="247" name="Freeform 335">
                  <a:extLst>
                    <a:ext uri="{FF2B5EF4-FFF2-40B4-BE49-F238E27FC236}">
                      <a16:creationId xmlns:a16="http://schemas.microsoft.com/office/drawing/2014/main" id="{D3C19400-867A-440F-A2B9-15AAEC50F9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227" y="2701241"/>
                  <a:ext cx="2328863" cy="1280210"/>
                </a:xfrm>
                <a:custGeom>
                  <a:avLst/>
                  <a:gdLst>
                    <a:gd name="T0" fmla="*/ 0 w 863"/>
                    <a:gd name="T1" fmla="*/ 0 h 513"/>
                    <a:gd name="T2" fmla="*/ 431 w 863"/>
                    <a:gd name="T3" fmla="*/ 96 h 513"/>
                    <a:gd name="T4" fmla="*/ 863 w 863"/>
                    <a:gd name="T5" fmla="*/ 0 h 513"/>
                    <a:gd name="T6" fmla="*/ 863 w 863"/>
                    <a:gd name="T7" fmla="*/ 416 h 513"/>
                    <a:gd name="T8" fmla="*/ 431 w 863"/>
                    <a:gd name="T9" fmla="*/ 513 h 513"/>
                    <a:gd name="T10" fmla="*/ 0 w 863"/>
                    <a:gd name="T11" fmla="*/ 416 h 513"/>
                    <a:gd name="T12" fmla="*/ 0 w 863"/>
                    <a:gd name="T13" fmla="*/ 0 h 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3" h="513">
                      <a:moveTo>
                        <a:pt x="0" y="0"/>
                      </a:moveTo>
                      <a:cubicBezTo>
                        <a:pt x="0" y="53"/>
                        <a:pt x="193" y="96"/>
                        <a:pt x="431" y="96"/>
                      </a:cubicBezTo>
                      <a:cubicBezTo>
                        <a:pt x="670" y="96"/>
                        <a:pt x="863" y="53"/>
                        <a:pt x="863" y="0"/>
                      </a:cubicBezTo>
                      <a:cubicBezTo>
                        <a:pt x="863" y="416"/>
                        <a:pt x="863" y="416"/>
                        <a:pt x="863" y="416"/>
                      </a:cubicBezTo>
                      <a:cubicBezTo>
                        <a:pt x="863" y="470"/>
                        <a:pt x="670" y="513"/>
                        <a:pt x="431" y="513"/>
                      </a:cubicBezTo>
                      <a:cubicBezTo>
                        <a:pt x="193" y="513"/>
                        <a:pt x="0" y="470"/>
                        <a:pt x="0" y="41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CCD0FEE2-E9CC-4BD5-90A7-E932A4EED694}"/>
                    </a:ext>
                  </a:extLst>
                </p:cNvPr>
                <p:cNvSpPr txBox="1"/>
                <p:nvPr/>
              </p:nvSpPr>
              <p:spPr>
                <a:xfrm>
                  <a:off x="4924657" y="2860366"/>
                  <a:ext cx="2262400" cy="12244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S3</a:t>
                  </a:r>
                  <a:endParaRPr lang="en-IL" sz="14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sp>
            <p:nvSpPr>
              <p:cNvPr id="245" name="Oval 336">
                <a:extLst>
                  <a:ext uri="{FF2B5EF4-FFF2-40B4-BE49-F238E27FC236}">
                    <a16:creationId xmlns:a16="http://schemas.microsoft.com/office/drawing/2014/main" id="{DB76D973-C76D-4D7E-936E-A3373F42B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227" y="2461935"/>
                <a:ext cx="2328863" cy="478611"/>
              </a:xfrm>
              <a:prstGeom prst="ellipse">
                <a:avLst/>
              </a:prstGeom>
              <a:solidFill>
                <a:srgbClr val="EFF9F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46" name="Freeform 337">
                <a:extLst>
                  <a:ext uri="{FF2B5EF4-FFF2-40B4-BE49-F238E27FC236}">
                    <a16:creationId xmlns:a16="http://schemas.microsoft.com/office/drawing/2014/main" id="{1A58F53F-D45D-4369-B9DE-93A4A8DA2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8227" y="2461935"/>
                <a:ext cx="2328863" cy="1519516"/>
              </a:xfrm>
              <a:custGeom>
                <a:avLst/>
                <a:gdLst>
                  <a:gd name="T0" fmla="*/ 863 w 863"/>
                  <a:gd name="T1" fmla="*/ 96 h 609"/>
                  <a:gd name="T2" fmla="*/ 431 w 863"/>
                  <a:gd name="T3" fmla="*/ 192 h 609"/>
                  <a:gd name="T4" fmla="*/ 0 w 863"/>
                  <a:gd name="T5" fmla="*/ 96 h 609"/>
                  <a:gd name="T6" fmla="*/ 431 w 863"/>
                  <a:gd name="T7" fmla="*/ 0 h 609"/>
                  <a:gd name="T8" fmla="*/ 863 w 863"/>
                  <a:gd name="T9" fmla="*/ 96 h 609"/>
                  <a:gd name="T10" fmla="*/ 863 w 863"/>
                  <a:gd name="T11" fmla="*/ 512 h 609"/>
                  <a:gd name="T12" fmla="*/ 431 w 863"/>
                  <a:gd name="T13" fmla="*/ 609 h 609"/>
                  <a:gd name="T14" fmla="*/ 0 w 863"/>
                  <a:gd name="T15" fmla="*/ 512 h 609"/>
                  <a:gd name="T16" fmla="*/ 0 w 863"/>
                  <a:gd name="T17" fmla="*/ 96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3" h="609">
                    <a:moveTo>
                      <a:pt x="863" y="96"/>
                    </a:moveTo>
                    <a:cubicBezTo>
                      <a:pt x="863" y="149"/>
                      <a:pt x="670" y="192"/>
                      <a:pt x="431" y="192"/>
                    </a:cubicBezTo>
                    <a:cubicBezTo>
                      <a:pt x="193" y="192"/>
                      <a:pt x="0" y="149"/>
                      <a:pt x="0" y="96"/>
                    </a:cubicBezTo>
                    <a:cubicBezTo>
                      <a:pt x="0" y="43"/>
                      <a:pt x="193" y="0"/>
                      <a:pt x="431" y="0"/>
                    </a:cubicBezTo>
                    <a:cubicBezTo>
                      <a:pt x="670" y="0"/>
                      <a:pt x="863" y="43"/>
                      <a:pt x="863" y="96"/>
                    </a:cubicBezTo>
                    <a:cubicBezTo>
                      <a:pt x="863" y="512"/>
                      <a:pt x="863" y="512"/>
                      <a:pt x="863" y="512"/>
                    </a:cubicBezTo>
                    <a:cubicBezTo>
                      <a:pt x="863" y="566"/>
                      <a:pt x="670" y="609"/>
                      <a:pt x="431" y="609"/>
                    </a:cubicBezTo>
                    <a:cubicBezTo>
                      <a:pt x="193" y="609"/>
                      <a:pt x="0" y="566"/>
                      <a:pt x="0" y="512"/>
                    </a:cubicBezTo>
                    <a:cubicBezTo>
                      <a:pt x="0" y="96"/>
                      <a:pt x="0" y="96"/>
                      <a:pt x="0" y="96"/>
                    </a:cubicBezTo>
                  </a:path>
                </a:pathLst>
              </a:custGeom>
              <a:noFill/>
              <a:ln w="9525" cap="flat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48FB10A0-C9C8-4126-B480-28C530260C76}"/>
                </a:ext>
              </a:extLst>
            </p:cNvPr>
            <p:cNvCxnSpPr>
              <a:cxnSpLocks/>
              <a:endCxn id="258" idx="0"/>
            </p:cNvCxnSpPr>
            <p:nvPr/>
          </p:nvCxnSpPr>
          <p:spPr>
            <a:xfrm flipV="1">
              <a:off x="2799509" y="5313582"/>
              <a:ext cx="477470" cy="68107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B691E591-ED64-489D-9456-C5BA4D6AF5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52409" y="5313582"/>
              <a:ext cx="480894" cy="681077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C18E69B6-7070-4E03-8D73-78BA4EADBAD9}"/>
              </a:ext>
            </a:extLst>
          </p:cNvPr>
          <p:cNvGrpSpPr/>
          <p:nvPr/>
        </p:nvGrpSpPr>
        <p:grpSpPr>
          <a:xfrm>
            <a:off x="2922105" y="1462745"/>
            <a:ext cx="1588605" cy="1309390"/>
            <a:chOff x="2922105" y="1394587"/>
            <a:chExt cx="1588605" cy="1309390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A711335B-BB44-4DDA-A802-52FBD96054AC}"/>
                </a:ext>
              </a:extLst>
            </p:cNvPr>
            <p:cNvGrpSpPr/>
            <p:nvPr/>
          </p:nvGrpSpPr>
          <p:grpSpPr>
            <a:xfrm>
              <a:off x="3938328" y="2193285"/>
              <a:ext cx="572382" cy="407923"/>
              <a:chOff x="4858227" y="2461935"/>
              <a:chExt cx="2328863" cy="1622926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7DF1BAC-77D7-4552-BB14-A0E38B00AF62}"/>
                  </a:ext>
                </a:extLst>
              </p:cNvPr>
              <p:cNvGrpSpPr/>
              <p:nvPr/>
            </p:nvGrpSpPr>
            <p:grpSpPr>
              <a:xfrm>
                <a:off x="4858227" y="2701241"/>
                <a:ext cx="2328863" cy="1383620"/>
                <a:chOff x="4858227" y="2701241"/>
                <a:chExt cx="2328863" cy="1383620"/>
              </a:xfrm>
            </p:grpSpPr>
            <p:sp>
              <p:nvSpPr>
                <p:cNvPr id="166" name="Freeform 335">
                  <a:extLst>
                    <a:ext uri="{FF2B5EF4-FFF2-40B4-BE49-F238E27FC236}">
                      <a16:creationId xmlns:a16="http://schemas.microsoft.com/office/drawing/2014/main" id="{3AB35D5E-1574-41BC-B83D-8033A13292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227" y="2701241"/>
                  <a:ext cx="2328863" cy="1280210"/>
                </a:xfrm>
                <a:custGeom>
                  <a:avLst/>
                  <a:gdLst>
                    <a:gd name="T0" fmla="*/ 0 w 863"/>
                    <a:gd name="T1" fmla="*/ 0 h 513"/>
                    <a:gd name="T2" fmla="*/ 431 w 863"/>
                    <a:gd name="T3" fmla="*/ 96 h 513"/>
                    <a:gd name="T4" fmla="*/ 863 w 863"/>
                    <a:gd name="T5" fmla="*/ 0 h 513"/>
                    <a:gd name="T6" fmla="*/ 863 w 863"/>
                    <a:gd name="T7" fmla="*/ 416 h 513"/>
                    <a:gd name="T8" fmla="*/ 431 w 863"/>
                    <a:gd name="T9" fmla="*/ 513 h 513"/>
                    <a:gd name="T10" fmla="*/ 0 w 863"/>
                    <a:gd name="T11" fmla="*/ 416 h 513"/>
                    <a:gd name="T12" fmla="*/ 0 w 863"/>
                    <a:gd name="T13" fmla="*/ 0 h 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3" h="513">
                      <a:moveTo>
                        <a:pt x="0" y="0"/>
                      </a:moveTo>
                      <a:cubicBezTo>
                        <a:pt x="0" y="53"/>
                        <a:pt x="193" y="96"/>
                        <a:pt x="431" y="96"/>
                      </a:cubicBezTo>
                      <a:cubicBezTo>
                        <a:pt x="670" y="96"/>
                        <a:pt x="863" y="53"/>
                        <a:pt x="863" y="0"/>
                      </a:cubicBezTo>
                      <a:cubicBezTo>
                        <a:pt x="863" y="416"/>
                        <a:pt x="863" y="416"/>
                        <a:pt x="863" y="416"/>
                      </a:cubicBezTo>
                      <a:cubicBezTo>
                        <a:pt x="863" y="470"/>
                        <a:pt x="670" y="513"/>
                        <a:pt x="431" y="513"/>
                      </a:cubicBezTo>
                      <a:cubicBezTo>
                        <a:pt x="193" y="513"/>
                        <a:pt x="0" y="470"/>
                        <a:pt x="0" y="41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BDE8E823-B42F-4F4A-B38F-1B62640B3707}"/>
                    </a:ext>
                  </a:extLst>
                </p:cNvPr>
                <p:cNvSpPr txBox="1"/>
                <p:nvPr/>
              </p:nvSpPr>
              <p:spPr>
                <a:xfrm>
                  <a:off x="4924657" y="2860366"/>
                  <a:ext cx="2262400" cy="12244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S3</a:t>
                  </a:r>
                  <a:endParaRPr lang="en-IL" sz="14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sp>
            <p:nvSpPr>
              <p:cNvPr id="164" name="Oval 336">
                <a:extLst>
                  <a:ext uri="{FF2B5EF4-FFF2-40B4-BE49-F238E27FC236}">
                    <a16:creationId xmlns:a16="http://schemas.microsoft.com/office/drawing/2014/main" id="{4C4F5681-18DB-454F-806A-58D806C8B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227" y="2461935"/>
                <a:ext cx="2328863" cy="478611"/>
              </a:xfrm>
              <a:prstGeom prst="ellipse">
                <a:avLst/>
              </a:prstGeom>
              <a:solidFill>
                <a:srgbClr val="EFF9F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65" name="Freeform 337">
                <a:extLst>
                  <a:ext uri="{FF2B5EF4-FFF2-40B4-BE49-F238E27FC236}">
                    <a16:creationId xmlns:a16="http://schemas.microsoft.com/office/drawing/2014/main" id="{481DDDE9-CD99-46CB-AFFF-61DAC6D56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8227" y="2461935"/>
                <a:ext cx="2328863" cy="1519516"/>
              </a:xfrm>
              <a:custGeom>
                <a:avLst/>
                <a:gdLst>
                  <a:gd name="T0" fmla="*/ 863 w 863"/>
                  <a:gd name="T1" fmla="*/ 96 h 609"/>
                  <a:gd name="T2" fmla="*/ 431 w 863"/>
                  <a:gd name="T3" fmla="*/ 192 h 609"/>
                  <a:gd name="T4" fmla="*/ 0 w 863"/>
                  <a:gd name="T5" fmla="*/ 96 h 609"/>
                  <a:gd name="T6" fmla="*/ 431 w 863"/>
                  <a:gd name="T7" fmla="*/ 0 h 609"/>
                  <a:gd name="T8" fmla="*/ 863 w 863"/>
                  <a:gd name="T9" fmla="*/ 96 h 609"/>
                  <a:gd name="T10" fmla="*/ 863 w 863"/>
                  <a:gd name="T11" fmla="*/ 512 h 609"/>
                  <a:gd name="T12" fmla="*/ 431 w 863"/>
                  <a:gd name="T13" fmla="*/ 609 h 609"/>
                  <a:gd name="T14" fmla="*/ 0 w 863"/>
                  <a:gd name="T15" fmla="*/ 512 h 609"/>
                  <a:gd name="T16" fmla="*/ 0 w 863"/>
                  <a:gd name="T17" fmla="*/ 96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3" h="609">
                    <a:moveTo>
                      <a:pt x="863" y="96"/>
                    </a:moveTo>
                    <a:cubicBezTo>
                      <a:pt x="863" y="149"/>
                      <a:pt x="670" y="192"/>
                      <a:pt x="431" y="192"/>
                    </a:cubicBezTo>
                    <a:cubicBezTo>
                      <a:pt x="193" y="192"/>
                      <a:pt x="0" y="149"/>
                      <a:pt x="0" y="96"/>
                    </a:cubicBezTo>
                    <a:cubicBezTo>
                      <a:pt x="0" y="43"/>
                      <a:pt x="193" y="0"/>
                      <a:pt x="431" y="0"/>
                    </a:cubicBezTo>
                    <a:cubicBezTo>
                      <a:pt x="670" y="0"/>
                      <a:pt x="863" y="43"/>
                      <a:pt x="863" y="96"/>
                    </a:cubicBezTo>
                    <a:cubicBezTo>
                      <a:pt x="863" y="512"/>
                      <a:pt x="863" y="512"/>
                      <a:pt x="863" y="512"/>
                    </a:cubicBezTo>
                    <a:cubicBezTo>
                      <a:pt x="863" y="566"/>
                      <a:pt x="670" y="609"/>
                      <a:pt x="431" y="609"/>
                    </a:cubicBezTo>
                    <a:cubicBezTo>
                      <a:pt x="193" y="609"/>
                      <a:pt x="0" y="566"/>
                      <a:pt x="0" y="512"/>
                    </a:cubicBezTo>
                    <a:cubicBezTo>
                      <a:pt x="0" y="96"/>
                      <a:pt x="0" y="96"/>
                      <a:pt x="0" y="96"/>
                    </a:cubicBezTo>
                  </a:path>
                </a:pathLst>
              </a:custGeom>
              <a:noFill/>
              <a:ln w="9525" cap="flat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21273C4-2705-4ED3-9618-E3C08385A6A6}"/>
                </a:ext>
              </a:extLst>
            </p:cNvPr>
            <p:cNvGrpSpPr/>
            <p:nvPr/>
          </p:nvGrpSpPr>
          <p:grpSpPr>
            <a:xfrm>
              <a:off x="2922105" y="2193285"/>
              <a:ext cx="572382" cy="407923"/>
              <a:chOff x="4858227" y="2461935"/>
              <a:chExt cx="2328863" cy="1622926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101CD862-E941-4BD4-9591-4E43ACE2C430}"/>
                  </a:ext>
                </a:extLst>
              </p:cNvPr>
              <p:cNvGrpSpPr/>
              <p:nvPr/>
            </p:nvGrpSpPr>
            <p:grpSpPr>
              <a:xfrm>
                <a:off x="4858227" y="2701241"/>
                <a:ext cx="2328863" cy="1383620"/>
                <a:chOff x="4858227" y="2701241"/>
                <a:chExt cx="2328863" cy="1383620"/>
              </a:xfrm>
            </p:grpSpPr>
            <p:sp>
              <p:nvSpPr>
                <p:cNvPr id="176" name="Freeform 335">
                  <a:extLst>
                    <a:ext uri="{FF2B5EF4-FFF2-40B4-BE49-F238E27FC236}">
                      <a16:creationId xmlns:a16="http://schemas.microsoft.com/office/drawing/2014/main" id="{EF225535-CC54-48CB-8366-D17E314544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227" y="2701241"/>
                  <a:ext cx="2328863" cy="1280210"/>
                </a:xfrm>
                <a:custGeom>
                  <a:avLst/>
                  <a:gdLst>
                    <a:gd name="T0" fmla="*/ 0 w 863"/>
                    <a:gd name="T1" fmla="*/ 0 h 513"/>
                    <a:gd name="T2" fmla="*/ 431 w 863"/>
                    <a:gd name="T3" fmla="*/ 96 h 513"/>
                    <a:gd name="T4" fmla="*/ 863 w 863"/>
                    <a:gd name="T5" fmla="*/ 0 h 513"/>
                    <a:gd name="T6" fmla="*/ 863 w 863"/>
                    <a:gd name="T7" fmla="*/ 416 h 513"/>
                    <a:gd name="T8" fmla="*/ 431 w 863"/>
                    <a:gd name="T9" fmla="*/ 513 h 513"/>
                    <a:gd name="T10" fmla="*/ 0 w 863"/>
                    <a:gd name="T11" fmla="*/ 416 h 513"/>
                    <a:gd name="T12" fmla="*/ 0 w 863"/>
                    <a:gd name="T13" fmla="*/ 0 h 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3" h="513">
                      <a:moveTo>
                        <a:pt x="0" y="0"/>
                      </a:moveTo>
                      <a:cubicBezTo>
                        <a:pt x="0" y="53"/>
                        <a:pt x="193" y="96"/>
                        <a:pt x="431" y="96"/>
                      </a:cubicBezTo>
                      <a:cubicBezTo>
                        <a:pt x="670" y="96"/>
                        <a:pt x="863" y="53"/>
                        <a:pt x="863" y="0"/>
                      </a:cubicBezTo>
                      <a:cubicBezTo>
                        <a:pt x="863" y="416"/>
                        <a:pt x="863" y="416"/>
                        <a:pt x="863" y="416"/>
                      </a:cubicBezTo>
                      <a:cubicBezTo>
                        <a:pt x="863" y="470"/>
                        <a:pt x="670" y="513"/>
                        <a:pt x="431" y="513"/>
                      </a:cubicBezTo>
                      <a:cubicBezTo>
                        <a:pt x="193" y="513"/>
                        <a:pt x="0" y="470"/>
                        <a:pt x="0" y="41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B1ACFCDE-C282-45D3-9B6B-3F0F85282804}"/>
                    </a:ext>
                  </a:extLst>
                </p:cNvPr>
                <p:cNvSpPr txBox="1"/>
                <p:nvPr/>
              </p:nvSpPr>
              <p:spPr>
                <a:xfrm>
                  <a:off x="4924657" y="2860366"/>
                  <a:ext cx="2262400" cy="12244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S1</a:t>
                  </a:r>
                  <a:endParaRPr lang="en-IL" sz="14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sp>
            <p:nvSpPr>
              <p:cNvPr id="174" name="Oval 336">
                <a:extLst>
                  <a:ext uri="{FF2B5EF4-FFF2-40B4-BE49-F238E27FC236}">
                    <a16:creationId xmlns:a16="http://schemas.microsoft.com/office/drawing/2014/main" id="{1AAA419D-7419-4B31-B50C-D697B7DD9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227" y="2461935"/>
                <a:ext cx="2328863" cy="478611"/>
              </a:xfrm>
              <a:prstGeom prst="ellipse">
                <a:avLst/>
              </a:prstGeom>
              <a:solidFill>
                <a:srgbClr val="EFF9F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75" name="Freeform 337">
                <a:extLst>
                  <a:ext uri="{FF2B5EF4-FFF2-40B4-BE49-F238E27FC236}">
                    <a16:creationId xmlns:a16="http://schemas.microsoft.com/office/drawing/2014/main" id="{2248F0A1-6F27-4AC9-9C98-1342EABC8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8227" y="2461935"/>
                <a:ext cx="2328863" cy="1519516"/>
              </a:xfrm>
              <a:custGeom>
                <a:avLst/>
                <a:gdLst>
                  <a:gd name="T0" fmla="*/ 863 w 863"/>
                  <a:gd name="T1" fmla="*/ 96 h 609"/>
                  <a:gd name="T2" fmla="*/ 431 w 863"/>
                  <a:gd name="T3" fmla="*/ 192 h 609"/>
                  <a:gd name="T4" fmla="*/ 0 w 863"/>
                  <a:gd name="T5" fmla="*/ 96 h 609"/>
                  <a:gd name="T6" fmla="*/ 431 w 863"/>
                  <a:gd name="T7" fmla="*/ 0 h 609"/>
                  <a:gd name="T8" fmla="*/ 863 w 863"/>
                  <a:gd name="T9" fmla="*/ 96 h 609"/>
                  <a:gd name="T10" fmla="*/ 863 w 863"/>
                  <a:gd name="T11" fmla="*/ 512 h 609"/>
                  <a:gd name="T12" fmla="*/ 431 w 863"/>
                  <a:gd name="T13" fmla="*/ 609 h 609"/>
                  <a:gd name="T14" fmla="*/ 0 w 863"/>
                  <a:gd name="T15" fmla="*/ 512 h 609"/>
                  <a:gd name="T16" fmla="*/ 0 w 863"/>
                  <a:gd name="T17" fmla="*/ 96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3" h="609">
                    <a:moveTo>
                      <a:pt x="863" y="96"/>
                    </a:moveTo>
                    <a:cubicBezTo>
                      <a:pt x="863" y="149"/>
                      <a:pt x="670" y="192"/>
                      <a:pt x="431" y="192"/>
                    </a:cubicBezTo>
                    <a:cubicBezTo>
                      <a:pt x="193" y="192"/>
                      <a:pt x="0" y="149"/>
                      <a:pt x="0" y="96"/>
                    </a:cubicBezTo>
                    <a:cubicBezTo>
                      <a:pt x="0" y="43"/>
                      <a:pt x="193" y="0"/>
                      <a:pt x="431" y="0"/>
                    </a:cubicBezTo>
                    <a:cubicBezTo>
                      <a:pt x="670" y="0"/>
                      <a:pt x="863" y="43"/>
                      <a:pt x="863" y="96"/>
                    </a:cubicBezTo>
                    <a:cubicBezTo>
                      <a:pt x="863" y="512"/>
                      <a:pt x="863" y="512"/>
                      <a:pt x="863" y="512"/>
                    </a:cubicBezTo>
                    <a:cubicBezTo>
                      <a:pt x="863" y="566"/>
                      <a:pt x="670" y="609"/>
                      <a:pt x="431" y="609"/>
                    </a:cubicBezTo>
                    <a:cubicBezTo>
                      <a:pt x="193" y="609"/>
                      <a:pt x="0" y="566"/>
                      <a:pt x="0" y="512"/>
                    </a:cubicBezTo>
                    <a:cubicBezTo>
                      <a:pt x="0" y="96"/>
                      <a:pt x="0" y="96"/>
                      <a:pt x="0" y="96"/>
                    </a:cubicBezTo>
                  </a:path>
                </a:pathLst>
              </a:custGeom>
              <a:noFill/>
              <a:ln w="9525" cap="flat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BC103A1B-83C1-4AA2-A3A1-E5192E0E65E6}"/>
                </a:ext>
              </a:extLst>
            </p:cNvPr>
            <p:cNvGrpSpPr/>
            <p:nvPr/>
          </p:nvGrpSpPr>
          <p:grpSpPr>
            <a:xfrm>
              <a:off x="3430217" y="2296054"/>
              <a:ext cx="572382" cy="407923"/>
              <a:chOff x="4858227" y="2461935"/>
              <a:chExt cx="2328863" cy="1622926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AD26DD76-C70C-425A-A6EC-5BA1229C38C0}"/>
                  </a:ext>
                </a:extLst>
              </p:cNvPr>
              <p:cNvGrpSpPr/>
              <p:nvPr/>
            </p:nvGrpSpPr>
            <p:grpSpPr>
              <a:xfrm>
                <a:off x="4858227" y="2701241"/>
                <a:ext cx="2328863" cy="1383620"/>
                <a:chOff x="4858227" y="2701241"/>
                <a:chExt cx="2328863" cy="1383620"/>
              </a:xfrm>
            </p:grpSpPr>
            <p:sp>
              <p:nvSpPr>
                <p:cNvPr id="171" name="Freeform 335">
                  <a:extLst>
                    <a:ext uri="{FF2B5EF4-FFF2-40B4-BE49-F238E27FC236}">
                      <a16:creationId xmlns:a16="http://schemas.microsoft.com/office/drawing/2014/main" id="{E421B359-3737-43A3-98F5-DCF55F5692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227" y="2701241"/>
                  <a:ext cx="2328863" cy="1280210"/>
                </a:xfrm>
                <a:custGeom>
                  <a:avLst/>
                  <a:gdLst>
                    <a:gd name="T0" fmla="*/ 0 w 863"/>
                    <a:gd name="T1" fmla="*/ 0 h 513"/>
                    <a:gd name="T2" fmla="*/ 431 w 863"/>
                    <a:gd name="T3" fmla="*/ 96 h 513"/>
                    <a:gd name="T4" fmla="*/ 863 w 863"/>
                    <a:gd name="T5" fmla="*/ 0 h 513"/>
                    <a:gd name="T6" fmla="*/ 863 w 863"/>
                    <a:gd name="T7" fmla="*/ 416 h 513"/>
                    <a:gd name="T8" fmla="*/ 431 w 863"/>
                    <a:gd name="T9" fmla="*/ 513 h 513"/>
                    <a:gd name="T10" fmla="*/ 0 w 863"/>
                    <a:gd name="T11" fmla="*/ 416 h 513"/>
                    <a:gd name="T12" fmla="*/ 0 w 863"/>
                    <a:gd name="T13" fmla="*/ 0 h 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3" h="513">
                      <a:moveTo>
                        <a:pt x="0" y="0"/>
                      </a:moveTo>
                      <a:cubicBezTo>
                        <a:pt x="0" y="53"/>
                        <a:pt x="193" y="96"/>
                        <a:pt x="431" y="96"/>
                      </a:cubicBezTo>
                      <a:cubicBezTo>
                        <a:pt x="670" y="96"/>
                        <a:pt x="863" y="53"/>
                        <a:pt x="863" y="0"/>
                      </a:cubicBezTo>
                      <a:cubicBezTo>
                        <a:pt x="863" y="416"/>
                        <a:pt x="863" y="416"/>
                        <a:pt x="863" y="416"/>
                      </a:cubicBezTo>
                      <a:cubicBezTo>
                        <a:pt x="863" y="470"/>
                        <a:pt x="670" y="513"/>
                        <a:pt x="431" y="513"/>
                      </a:cubicBezTo>
                      <a:cubicBezTo>
                        <a:pt x="193" y="513"/>
                        <a:pt x="0" y="470"/>
                        <a:pt x="0" y="41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CC40AC5D-5B02-48B6-BFBB-B7A45D227EC0}"/>
                    </a:ext>
                  </a:extLst>
                </p:cNvPr>
                <p:cNvSpPr txBox="1"/>
                <p:nvPr/>
              </p:nvSpPr>
              <p:spPr>
                <a:xfrm>
                  <a:off x="4924657" y="2860366"/>
                  <a:ext cx="2262400" cy="12244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S2</a:t>
                  </a:r>
                  <a:endParaRPr lang="en-IL" sz="14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sp>
            <p:nvSpPr>
              <p:cNvPr id="169" name="Oval 336">
                <a:extLst>
                  <a:ext uri="{FF2B5EF4-FFF2-40B4-BE49-F238E27FC236}">
                    <a16:creationId xmlns:a16="http://schemas.microsoft.com/office/drawing/2014/main" id="{93DD69F9-5B15-418A-979B-1417E4F37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227" y="2461935"/>
                <a:ext cx="2328863" cy="478611"/>
              </a:xfrm>
              <a:prstGeom prst="ellipse">
                <a:avLst/>
              </a:prstGeom>
              <a:solidFill>
                <a:srgbClr val="EFF9F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70" name="Freeform 337">
                <a:extLst>
                  <a:ext uri="{FF2B5EF4-FFF2-40B4-BE49-F238E27FC236}">
                    <a16:creationId xmlns:a16="http://schemas.microsoft.com/office/drawing/2014/main" id="{67071B25-14ED-4301-8D3E-2431E2D25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8227" y="2461935"/>
                <a:ext cx="2328863" cy="1519516"/>
              </a:xfrm>
              <a:custGeom>
                <a:avLst/>
                <a:gdLst>
                  <a:gd name="T0" fmla="*/ 863 w 863"/>
                  <a:gd name="T1" fmla="*/ 96 h 609"/>
                  <a:gd name="T2" fmla="*/ 431 w 863"/>
                  <a:gd name="T3" fmla="*/ 192 h 609"/>
                  <a:gd name="T4" fmla="*/ 0 w 863"/>
                  <a:gd name="T5" fmla="*/ 96 h 609"/>
                  <a:gd name="T6" fmla="*/ 431 w 863"/>
                  <a:gd name="T7" fmla="*/ 0 h 609"/>
                  <a:gd name="T8" fmla="*/ 863 w 863"/>
                  <a:gd name="T9" fmla="*/ 96 h 609"/>
                  <a:gd name="T10" fmla="*/ 863 w 863"/>
                  <a:gd name="T11" fmla="*/ 512 h 609"/>
                  <a:gd name="T12" fmla="*/ 431 w 863"/>
                  <a:gd name="T13" fmla="*/ 609 h 609"/>
                  <a:gd name="T14" fmla="*/ 0 w 863"/>
                  <a:gd name="T15" fmla="*/ 512 h 609"/>
                  <a:gd name="T16" fmla="*/ 0 w 863"/>
                  <a:gd name="T17" fmla="*/ 96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3" h="609">
                    <a:moveTo>
                      <a:pt x="863" y="96"/>
                    </a:moveTo>
                    <a:cubicBezTo>
                      <a:pt x="863" y="149"/>
                      <a:pt x="670" y="192"/>
                      <a:pt x="431" y="192"/>
                    </a:cubicBezTo>
                    <a:cubicBezTo>
                      <a:pt x="193" y="192"/>
                      <a:pt x="0" y="149"/>
                      <a:pt x="0" y="96"/>
                    </a:cubicBezTo>
                    <a:cubicBezTo>
                      <a:pt x="0" y="43"/>
                      <a:pt x="193" y="0"/>
                      <a:pt x="431" y="0"/>
                    </a:cubicBezTo>
                    <a:cubicBezTo>
                      <a:pt x="670" y="0"/>
                      <a:pt x="863" y="43"/>
                      <a:pt x="863" y="96"/>
                    </a:cubicBezTo>
                    <a:cubicBezTo>
                      <a:pt x="863" y="512"/>
                      <a:pt x="863" y="512"/>
                      <a:pt x="863" y="512"/>
                    </a:cubicBezTo>
                    <a:cubicBezTo>
                      <a:pt x="863" y="566"/>
                      <a:pt x="670" y="609"/>
                      <a:pt x="431" y="609"/>
                    </a:cubicBezTo>
                    <a:cubicBezTo>
                      <a:pt x="193" y="609"/>
                      <a:pt x="0" y="566"/>
                      <a:pt x="0" y="512"/>
                    </a:cubicBezTo>
                    <a:cubicBezTo>
                      <a:pt x="0" y="96"/>
                      <a:pt x="0" y="96"/>
                      <a:pt x="0" y="96"/>
                    </a:cubicBezTo>
                  </a:path>
                </a:pathLst>
              </a:custGeom>
              <a:noFill/>
              <a:ln w="9525" cap="flat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86E6D27-61C1-40DD-A623-E459BED170E9}"/>
                </a:ext>
              </a:extLst>
            </p:cNvPr>
            <p:cNvGrpSpPr/>
            <p:nvPr/>
          </p:nvGrpSpPr>
          <p:grpSpPr>
            <a:xfrm>
              <a:off x="3335818" y="1394587"/>
              <a:ext cx="761179" cy="723995"/>
              <a:chOff x="4160718" y="1339193"/>
              <a:chExt cx="761179" cy="723995"/>
            </a:xfrm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B0842032-1C48-4A2D-8110-D543280E34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0718" y="1339193"/>
                <a:ext cx="761179" cy="723995"/>
              </a:xfrm>
              <a:custGeom>
                <a:avLst/>
                <a:gdLst>
                  <a:gd name="T0" fmla="*/ 399 w 2088"/>
                  <a:gd name="T1" fmla="*/ 1986 h 1986"/>
                  <a:gd name="T2" fmla="*/ 0 w 2088"/>
                  <a:gd name="T3" fmla="*/ 759 h 1986"/>
                  <a:gd name="T4" fmla="*/ 1044 w 2088"/>
                  <a:gd name="T5" fmla="*/ 0 h 1986"/>
                  <a:gd name="T6" fmla="*/ 2088 w 2088"/>
                  <a:gd name="T7" fmla="*/ 759 h 1986"/>
                  <a:gd name="T8" fmla="*/ 1689 w 2088"/>
                  <a:gd name="T9" fmla="*/ 1986 h 1986"/>
                  <a:gd name="T10" fmla="*/ 399 w 2088"/>
                  <a:gd name="T11" fmla="*/ 1986 h 1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88" h="1986">
                    <a:moveTo>
                      <a:pt x="399" y="1986"/>
                    </a:moveTo>
                    <a:lnTo>
                      <a:pt x="0" y="759"/>
                    </a:lnTo>
                    <a:lnTo>
                      <a:pt x="1044" y="0"/>
                    </a:lnTo>
                    <a:lnTo>
                      <a:pt x="2088" y="759"/>
                    </a:lnTo>
                    <a:lnTo>
                      <a:pt x="1689" y="1986"/>
                    </a:lnTo>
                    <a:lnTo>
                      <a:pt x="399" y="198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accent4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BAD2D0F6-80A5-4066-9B97-F1AA85E5FFE7}"/>
                  </a:ext>
                </a:extLst>
              </p:cNvPr>
              <p:cNvSpPr txBox="1"/>
              <p:nvPr/>
            </p:nvSpPr>
            <p:spPr>
              <a:xfrm>
                <a:off x="4263284" y="1518832"/>
                <a:ext cx="5560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err="1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M</a:t>
                </a:r>
                <a:r>
                  <a:rPr lang="en-US" sz="1600" baseline="-25000" err="1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p</a:t>
                </a:r>
                <a:endParaRPr lang="en-IL" sz="1600" baseline="-250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43050588-FC6F-4672-89EC-72654C3B1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6406" y="2057979"/>
              <a:ext cx="2" cy="30635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CB9DF603-19C1-4287-A610-3141FBE49F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2568" y="2010034"/>
              <a:ext cx="243975" cy="25152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B2E4DF6D-533E-4B88-B220-CED35D6537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94431" y="2002758"/>
              <a:ext cx="243992" cy="25880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277AD0BE-A1D3-4EF3-9370-83D6DD8C71B3}"/>
              </a:ext>
            </a:extLst>
          </p:cNvPr>
          <p:cNvGrpSpPr/>
          <p:nvPr/>
        </p:nvGrpSpPr>
        <p:grpSpPr>
          <a:xfrm>
            <a:off x="7889492" y="4410201"/>
            <a:ext cx="3886921" cy="1257604"/>
            <a:chOff x="7889492" y="4567548"/>
            <a:chExt cx="3886921" cy="1257604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291CCF6-4DDC-3540-810D-BFF6471BBC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6805" y="5604223"/>
              <a:ext cx="348526" cy="0"/>
            </a:xfrm>
            <a:prstGeom prst="line">
              <a:avLst/>
            </a:prstGeom>
            <a:ln w="12700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CF226860-E8F9-4677-AD29-6B40E7F64EB3}"/>
                </a:ext>
              </a:extLst>
            </p:cNvPr>
            <p:cNvGrpSpPr/>
            <p:nvPr/>
          </p:nvGrpSpPr>
          <p:grpSpPr>
            <a:xfrm>
              <a:off x="7990815" y="5417229"/>
              <a:ext cx="572382" cy="407923"/>
              <a:chOff x="4858227" y="2461935"/>
              <a:chExt cx="2328863" cy="1622926"/>
            </a:xfrm>
          </p:grpSpPr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D9A10B4D-126C-42B7-A5B1-19302DD67DBD}"/>
                  </a:ext>
                </a:extLst>
              </p:cNvPr>
              <p:cNvGrpSpPr/>
              <p:nvPr/>
            </p:nvGrpSpPr>
            <p:grpSpPr>
              <a:xfrm>
                <a:off x="4858227" y="2701241"/>
                <a:ext cx="2328863" cy="1383620"/>
                <a:chOff x="4858227" y="2701241"/>
                <a:chExt cx="2328863" cy="1383620"/>
              </a:xfrm>
            </p:grpSpPr>
            <p:sp>
              <p:nvSpPr>
                <p:cNvPr id="294" name="Freeform 335">
                  <a:extLst>
                    <a:ext uri="{FF2B5EF4-FFF2-40B4-BE49-F238E27FC236}">
                      <a16:creationId xmlns:a16="http://schemas.microsoft.com/office/drawing/2014/main" id="{B4363DBA-4EBC-4606-89C4-CDF5ED6350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227" y="2701241"/>
                  <a:ext cx="2328863" cy="1280210"/>
                </a:xfrm>
                <a:custGeom>
                  <a:avLst/>
                  <a:gdLst>
                    <a:gd name="T0" fmla="*/ 0 w 863"/>
                    <a:gd name="T1" fmla="*/ 0 h 513"/>
                    <a:gd name="T2" fmla="*/ 431 w 863"/>
                    <a:gd name="T3" fmla="*/ 96 h 513"/>
                    <a:gd name="T4" fmla="*/ 863 w 863"/>
                    <a:gd name="T5" fmla="*/ 0 h 513"/>
                    <a:gd name="T6" fmla="*/ 863 w 863"/>
                    <a:gd name="T7" fmla="*/ 416 h 513"/>
                    <a:gd name="T8" fmla="*/ 431 w 863"/>
                    <a:gd name="T9" fmla="*/ 513 h 513"/>
                    <a:gd name="T10" fmla="*/ 0 w 863"/>
                    <a:gd name="T11" fmla="*/ 416 h 513"/>
                    <a:gd name="T12" fmla="*/ 0 w 863"/>
                    <a:gd name="T13" fmla="*/ 0 h 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3" h="513">
                      <a:moveTo>
                        <a:pt x="0" y="0"/>
                      </a:moveTo>
                      <a:cubicBezTo>
                        <a:pt x="0" y="53"/>
                        <a:pt x="193" y="96"/>
                        <a:pt x="431" y="96"/>
                      </a:cubicBezTo>
                      <a:cubicBezTo>
                        <a:pt x="670" y="96"/>
                        <a:pt x="863" y="53"/>
                        <a:pt x="863" y="0"/>
                      </a:cubicBezTo>
                      <a:cubicBezTo>
                        <a:pt x="863" y="416"/>
                        <a:pt x="863" y="416"/>
                        <a:pt x="863" y="416"/>
                      </a:cubicBezTo>
                      <a:cubicBezTo>
                        <a:pt x="863" y="470"/>
                        <a:pt x="670" y="513"/>
                        <a:pt x="431" y="513"/>
                      </a:cubicBezTo>
                      <a:cubicBezTo>
                        <a:pt x="193" y="513"/>
                        <a:pt x="0" y="470"/>
                        <a:pt x="0" y="41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205D4B46-DE45-459C-93EF-22AF031F4DB4}"/>
                    </a:ext>
                  </a:extLst>
                </p:cNvPr>
                <p:cNvSpPr txBox="1"/>
                <p:nvPr/>
              </p:nvSpPr>
              <p:spPr>
                <a:xfrm>
                  <a:off x="4924657" y="2860366"/>
                  <a:ext cx="2262400" cy="12244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VS1</a:t>
                  </a:r>
                  <a:endParaRPr lang="en-IL" sz="14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sp>
            <p:nvSpPr>
              <p:cNvPr id="292" name="Oval 336">
                <a:extLst>
                  <a:ext uri="{FF2B5EF4-FFF2-40B4-BE49-F238E27FC236}">
                    <a16:creationId xmlns:a16="http://schemas.microsoft.com/office/drawing/2014/main" id="{92D2D080-3B4D-43CF-A325-81D4E8063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227" y="2461935"/>
                <a:ext cx="2328863" cy="478611"/>
              </a:xfrm>
              <a:prstGeom prst="ellipse">
                <a:avLst/>
              </a:prstGeom>
              <a:solidFill>
                <a:srgbClr val="EFF9F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93" name="Freeform 337">
                <a:extLst>
                  <a:ext uri="{FF2B5EF4-FFF2-40B4-BE49-F238E27FC236}">
                    <a16:creationId xmlns:a16="http://schemas.microsoft.com/office/drawing/2014/main" id="{25D401D3-B152-466D-A504-9956CEF2F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8227" y="2461935"/>
                <a:ext cx="2328863" cy="1519516"/>
              </a:xfrm>
              <a:custGeom>
                <a:avLst/>
                <a:gdLst>
                  <a:gd name="T0" fmla="*/ 863 w 863"/>
                  <a:gd name="T1" fmla="*/ 96 h 609"/>
                  <a:gd name="T2" fmla="*/ 431 w 863"/>
                  <a:gd name="T3" fmla="*/ 192 h 609"/>
                  <a:gd name="T4" fmla="*/ 0 w 863"/>
                  <a:gd name="T5" fmla="*/ 96 h 609"/>
                  <a:gd name="T6" fmla="*/ 431 w 863"/>
                  <a:gd name="T7" fmla="*/ 0 h 609"/>
                  <a:gd name="T8" fmla="*/ 863 w 863"/>
                  <a:gd name="T9" fmla="*/ 96 h 609"/>
                  <a:gd name="T10" fmla="*/ 863 w 863"/>
                  <a:gd name="T11" fmla="*/ 512 h 609"/>
                  <a:gd name="T12" fmla="*/ 431 w 863"/>
                  <a:gd name="T13" fmla="*/ 609 h 609"/>
                  <a:gd name="T14" fmla="*/ 0 w 863"/>
                  <a:gd name="T15" fmla="*/ 512 h 609"/>
                  <a:gd name="T16" fmla="*/ 0 w 863"/>
                  <a:gd name="T17" fmla="*/ 96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3" h="609">
                    <a:moveTo>
                      <a:pt x="863" y="96"/>
                    </a:moveTo>
                    <a:cubicBezTo>
                      <a:pt x="863" y="149"/>
                      <a:pt x="670" y="192"/>
                      <a:pt x="431" y="192"/>
                    </a:cubicBezTo>
                    <a:cubicBezTo>
                      <a:pt x="193" y="192"/>
                      <a:pt x="0" y="149"/>
                      <a:pt x="0" y="96"/>
                    </a:cubicBezTo>
                    <a:cubicBezTo>
                      <a:pt x="0" y="43"/>
                      <a:pt x="193" y="0"/>
                      <a:pt x="431" y="0"/>
                    </a:cubicBezTo>
                    <a:cubicBezTo>
                      <a:pt x="670" y="0"/>
                      <a:pt x="863" y="43"/>
                      <a:pt x="863" y="96"/>
                    </a:cubicBezTo>
                    <a:cubicBezTo>
                      <a:pt x="863" y="512"/>
                      <a:pt x="863" y="512"/>
                      <a:pt x="863" y="512"/>
                    </a:cubicBezTo>
                    <a:cubicBezTo>
                      <a:pt x="863" y="566"/>
                      <a:pt x="670" y="609"/>
                      <a:pt x="431" y="609"/>
                    </a:cubicBezTo>
                    <a:cubicBezTo>
                      <a:pt x="193" y="609"/>
                      <a:pt x="0" y="566"/>
                      <a:pt x="0" y="512"/>
                    </a:cubicBezTo>
                    <a:cubicBezTo>
                      <a:pt x="0" y="96"/>
                      <a:pt x="0" y="96"/>
                      <a:pt x="0" y="96"/>
                    </a:cubicBezTo>
                  </a:path>
                </a:pathLst>
              </a:custGeom>
              <a:noFill/>
              <a:ln w="9525" cap="flat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DA53BE4A-3FA7-47F6-A2FD-1FA91789502A}"/>
                </a:ext>
              </a:extLst>
            </p:cNvPr>
            <p:cNvGrpSpPr/>
            <p:nvPr/>
          </p:nvGrpSpPr>
          <p:grpSpPr>
            <a:xfrm>
              <a:off x="7889492" y="4567548"/>
              <a:ext cx="775028" cy="737168"/>
              <a:chOff x="1814179" y="4537725"/>
              <a:chExt cx="1271515" cy="1209400"/>
            </a:xfrm>
          </p:grpSpPr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F59033AF-E203-4FE4-BF7C-AD2015058C08}"/>
                  </a:ext>
                </a:extLst>
              </p:cNvPr>
              <p:cNvGrpSpPr/>
              <p:nvPr/>
            </p:nvGrpSpPr>
            <p:grpSpPr>
              <a:xfrm>
                <a:off x="1814179" y="4537725"/>
                <a:ext cx="1271515" cy="1209400"/>
                <a:chOff x="4160718" y="1339193"/>
                <a:chExt cx="761179" cy="723995"/>
              </a:xfrm>
            </p:grpSpPr>
            <p:sp>
              <p:nvSpPr>
                <p:cNvPr id="342" name="Freeform 5">
                  <a:extLst>
                    <a:ext uri="{FF2B5EF4-FFF2-40B4-BE49-F238E27FC236}">
                      <a16:creationId xmlns:a16="http://schemas.microsoft.com/office/drawing/2014/main" id="{D75BA7AE-3CAB-443B-83C5-20D9DFA6BB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D848FE3C-CD91-4A6E-A2E6-6532FD0917E2}"/>
                    </a:ext>
                  </a:extLst>
                </p:cNvPr>
                <p:cNvSpPr txBox="1"/>
                <p:nvPr/>
              </p:nvSpPr>
              <p:spPr>
                <a:xfrm>
                  <a:off x="4263284" y="1407295"/>
                  <a:ext cx="556047" cy="2569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5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105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e</a:t>
                  </a:r>
                  <a:endParaRPr lang="en-IL" sz="105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AB7E35B5-C455-4FF6-92E8-2AE7361BACB7}"/>
                  </a:ext>
                </a:extLst>
              </p:cNvPr>
              <p:cNvGrpSpPr/>
              <p:nvPr/>
            </p:nvGrpSpPr>
            <p:grpSpPr>
              <a:xfrm>
                <a:off x="2137410" y="5268707"/>
                <a:ext cx="634240" cy="433933"/>
                <a:chOff x="4002475" y="1339193"/>
                <a:chExt cx="1077665" cy="737318"/>
              </a:xfrm>
            </p:grpSpPr>
            <p:sp>
              <p:nvSpPr>
                <p:cNvPr id="340" name="Freeform 5">
                  <a:extLst>
                    <a:ext uri="{FF2B5EF4-FFF2-40B4-BE49-F238E27FC236}">
                      <a16:creationId xmlns:a16="http://schemas.microsoft.com/office/drawing/2014/main" id="{E922EDA8-1D23-4B58-9C5B-B79BF66733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341" name="TextBox 340">
                  <a:extLst>
                    <a:ext uri="{FF2B5EF4-FFF2-40B4-BE49-F238E27FC236}">
                      <a16:creationId xmlns:a16="http://schemas.microsoft.com/office/drawing/2014/main" id="{D97D09DF-AE00-4DE5-AFD1-CCB71D5A1854}"/>
                    </a:ext>
                  </a:extLst>
                </p:cNvPr>
                <p:cNvSpPr txBox="1"/>
                <p:nvPr/>
              </p:nvSpPr>
              <p:spPr>
                <a:xfrm>
                  <a:off x="4002475" y="1518831"/>
                  <a:ext cx="1077665" cy="5576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S2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6F5E26AE-2269-4809-A035-6F9F044CAD54}"/>
                  </a:ext>
                </a:extLst>
              </p:cNvPr>
              <p:cNvGrpSpPr/>
              <p:nvPr/>
            </p:nvGrpSpPr>
            <p:grpSpPr>
              <a:xfrm>
                <a:off x="1878862" y="4887485"/>
                <a:ext cx="540060" cy="433933"/>
                <a:chOff x="4082488" y="1339193"/>
                <a:chExt cx="917640" cy="737318"/>
              </a:xfrm>
            </p:grpSpPr>
            <p:sp>
              <p:nvSpPr>
                <p:cNvPr id="338" name="Freeform 5">
                  <a:extLst>
                    <a:ext uri="{FF2B5EF4-FFF2-40B4-BE49-F238E27FC236}">
                      <a16:creationId xmlns:a16="http://schemas.microsoft.com/office/drawing/2014/main" id="{2F6E22B7-5798-4697-AC76-CC13BF6F4D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339" name="TextBox 338">
                  <a:extLst>
                    <a:ext uri="{FF2B5EF4-FFF2-40B4-BE49-F238E27FC236}">
                      <a16:creationId xmlns:a16="http://schemas.microsoft.com/office/drawing/2014/main" id="{60502D24-2F59-4FE3-8848-2D774670ABD7}"/>
                    </a:ext>
                  </a:extLst>
                </p:cNvPr>
                <p:cNvSpPr txBox="1"/>
                <p:nvPr/>
              </p:nvSpPr>
              <p:spPr>
                <a:xfrm>
                  <a:off x="4082488" y="1518831"/>
                  <a:ext cx="917640" cy="5576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S1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BCE2724A-ED06-48EA-A297-B1A32B47E03B}"/>
                  </a:ext>
                </a:extLst>
              </p:cNvPr>
              <p:cNvGrpSpPr/>
              <p:nvPr/>
            </p:nvGrpSpPr>
            <p:grpSpPr>
              <a:xfrm>
                <a:off x="2451074" y="4887490"/>
                <a:ext cx="607075" cy="433933"/>
                <a:chOff x="4025556" y="1339193"/>
                <a:chExt cx="1031506" cy="737315"/>
              </a:xfrm>
            </p:grpSpPr>
            <p:sp>
              <p:nvSpPr>
                <p:cNvPr id="336" name="Freeform 5">
                  <a:extLst>
                    <a:ext uri="{FF2B5EF4-FFF2-40B4-BE49-F238E27FC236}">
                      <a16:creationId xmlns:a16="http://schemas.microsoft.com/office/drawing/2014/main" id="{36F18CEA-AA3A-466F-AFB3-4178C0A94A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C6E75516-7737-4EAE-AE71-353C75AA31FD}"/>
                    </a:ext>
                  </a:extLst>
                </p:cNvPr>
                <p:cNvSpPr txBox="1"/>
                <p:nvPr/>
              </p:nvSpPr>
              <p:spPr>
                <a:xfrm>
                  <a:off x="4025556" y="1518830"/>
                  <a:ext cx="1031506" cy="5576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S3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ED1FEA5E-EB24-46D8-A88C-8D8400A00F99}"/>
                </a:ext>
              </a:extLst>
            </p:cNvPr>
            <p:cNvGrpSpPr/>
            <p:nvPr/>
          </p:nvGrpSpPr>
          <p:grpSpPr>
            <a:xfrm>
              <a:off x="8855466" y="5417229"/>
              <a:ext cx="572382" cy="407923"/>
              <a:chOff x="4858227" y="2461935"/>
              <a:chExt cx="2328863" cy="1622926"/>
            </a:xfrm>
          </p:grpSpPr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1D7AE6E1-17F8-47EB-8052-926D8CEDD073}"/>
                  </a:ext>
                </a:extLst>
              </p:cNvPr>
              <p:cNvGrpSpPr/>
              <p:nvPr/>
            </p:nvGrpSpPr>
            <p:grpSpPr>
              <a:xfrm>
                <a:off x="4858227" y="2701241"/>
                <a:ext cx="2328863" cy="1383620"/>
                <a:chOff x="4858227" y="2701241"/>
                <a:chExt cx="2328863" cy="1383620"/>
              </a:xfrm>
            </p:grpSpPr>
            <p:sp>
              <p:nvSpPr>
                <p:cNvPr id="301" name="Freeform 335">
                  <a:extLst>
                    <a:ext uri="{FF2B5EF4-FFF2-40B4-BE49-F238E27FC236}">
                      <a16:creationId xmlns:a16="http://schemas.microsoft.com/office/drawing/2014/main" id="{4166AAF3-49D9-400D-AF65-ECE9F864DF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227" y="2701241"/>
                  <a:ext cx="2328863" cy="1280210"/>
                </a:xfrm>
                <a:custGeom>
                  <a:avLst/>
                  <a:gdLst>
                    <a:gd name="T0" fmla="*/ 0 w 863"/>
                    <a:gd name="T1" fmla="*/ 0 h 513"/>
                    <a:gd name="T2" fmla="*/ 431 w 863"/>
                    <a:gd name="T3" fmla="*/ 96 h 513"/>
                    <a:gd name="T4" fmla="*/ 863 w 863"/>
                    <a:gd name="T5" fmla="*/ 0 h 513"/>
                    <a:gd name="T6" fmla="*/ 863 w 863"/>
                    <a:gd name="T7" fmla="*/ 416 h 513"/>
                    <a:gd name="T8" fmla="*/ 431 w 863"/>
                    <a:gd name="T9" fmla="*/ 513 h 513"/>
                    <a:gd name="T10" fmla="*/ 0 w 863"/>
                    <a:gd name="T11" fmla="*/ 416 h 513"/>
                    <a:gd name="T12" fmla="*/ 0 w 863"/>
                    <a:gd name="T13" fmla="*/ 0 h 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3" h="513">
                      <a:moveTo>
                        <a:pt x="0" y="0"/>
                      </a:moveTo>
                      <a:cubicBezTo>
                        <a:pt x="0" y="53"/>
                        <a:pt x="193" y="96"/>
                        <a:pt x="431" y="96"/>
                      </a:cubicBezTo>
                      <a:cubicBezTo>
                        <a:pt x="670" y="96"/>
                        <a:pt x="863" y="53"/>
                        <a:pt x="863" y="0"/>
                      </a:cubicBezTo>
                      <a:cubicBezTo>
                        <a:pt x="863" y="416"/>
                        <a:pt x="863" y="416"/>
                        <a:pt x="863" y="416"/>
                      </a:cubicBezTo>
                      <a:cubicBezTo>
                        <a:pt x="863" y="470"/>
                        <a:pt x="670" y="513"/>
                        <a:pt x="431" y="513"/>
                      </a:cubicBezTo>
                      <a:cubicBezTo>
                        <a:pt x="193" y="513"/>
                        <a:pt x="0" y="470"/>
                        <a:pt x="0" y="41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17319C87-ED56-4346-9306-829AE8072EDD}"/>
                    </a:ext>
                  </a:extLst>
                </p:cNvPr>
                <p:cNvSpPr txBox="1"/>
                <p:nvPr/>
              </p:nvSpPr>
              <p:spPr>
                <a:xfrm>
                  <a:off x="4924657" y="2860366"/>
                  <a:ext cx="2262400" cy="12244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VS2</a:t>
                  </a:r>
                  <a:endParaRPr lang="en-IL" sz="14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sp>
            <p:nvSpPr>
              <p:cNvPr id="299" name="Oval 336">
                <a:extLst>
                  <a:ext uri="{FF2B5EF4-FFF2-40B4-BE49-F238E27FC236}">
                    <a16:creationId xmlns:a16="http://schemas.microsoft.com/office/drawing/2014/main" id="{D737B0BC-7C54-49C2-8AF8-6315E3B54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227" y="2461935"/>
                <a:ext cx="2328863" cy="478611"/>
              </a:xfrm>
              <a:prstGeom prst="ellipse">
                <a:avLst/>
              </a:prstGeom>
              <a:solidFill>
                <a:srgbClr val="EFF9F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300" name="Freeform 337">
                <a:extLst>
                  <a:ext uri="{FF2B5EF4-FFF2-40B4-BE49-F238E27FC236}">
                    <a16:creationId xmlns:a16="http://schemas.microsoft.com/office/drawing/2014/main" id="{1830F825-A2A6-4F28-A3D4-296385F56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8227" y="2461935"/>
                <a:ext cx="2328863" cy="1519516"/>
              </a:xfrm>
              <a:custGeom>
                <a:avLst/>
                <a:gdLst>
                  <a:gd name="T0" fmla="*/ 863 w 863"/>
                  <a:gd name="T1" fmla="*/ 96 h 609"/>
                  <a:gd name="T2" fmla="*/ 431 w 863"/>
                  <a:gd name="T3" fmla="*/ 192 h 609"/>
                  <a:gd name="T4" fmla="*/ 0 w 863"/>
                  <a:gd name="T5" fmla="*/ 96 h 609"/>
                  <a:gd name="T6" fmla="*/ 431 w 863"/>
                  <a:gd name="T7" fmla="*/ 0 h 609"/>
                  <a:gd name="T8" fmla="*/ 863 w 863"/>
                  <a:gd name="T9" fmla="*/ 96 h 609"/>
                  <a:gd name="T10" fmla="*/ 863 w 863"/>
                  <a:gd name="T11" fmla="*/ 512 h 609"/>
                  <a:gd name="T12" fmla="*/ 431 w 863"/>
                  <a:gd name="T13" fmla="*/ 609 h 609"/>
                  <a:gd name="T14" fmla="*/ 0 w 863"/>
                  <a:gd name="T15" fmla="*/ 512 h 609"/>
                  <a:gd name="T16" fmla="*/ 0 w 863"/>
                  <a:gd name="T17" fmla="*/ 96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3" h="609">
                    <a:moveTo>
                      <a:pt x="863" y="96"/>
                    </a:moveTo>
                    <a:cubicBezTo>
                      <a:pt x="863" y="149"/>
                      <a:pt x="670" y="192"/>
                      <a:pt x="431" y="192"/>
                    </a:cubicBezTo>
                    <a:cubicBezTo>
                      <a:pt x="193" y="192"/>
                      <a:pt x="0" y="149"/>
                      <a:pt x="0" y="96"/>
                    </a:cubicBezTo>
                    <a:cubicBezTo>
                      <a:pt x="0" y="43"/>
                      <a:pt x="193" y="0"/>
                      <a:pt x="431" y="0"/>
                    </a:cubicBezTo>
                    <a:cubicBezTo>
                      <a:pt x="670" y="0"/>
                      <a:pt x="863" y="43"/>
                      <a:pt x="863" y="96"/>
                    </a:cubicBezTo>
                    <a:cubicBezTo>
                      <a:pt x="863" y="512"/>
                      <a:pt x="863" y="512"/>
                      <a:pt x="863" y="512"/>
                    </a:cubicBezTo>
                    <a:cubicBezTo>
                      <a:pt x="863" y="566"/>
                      <a:pt x="670" y="609"/>
                      <a:pt x="431" y="609"/>
                    </a:cubicBezTo>
                    <a:cubicBezTo>
                      <a:pt x="193" y="609"/>
                      <a:pt x="0" y="566"/>
                      <a:pt x="0" y="512"/>
                    </a:cubicBezTo>
                    <a:cubicBezTo>
                      <a:pt x="0" y="96"/>
                      <a:pt x="0" y="96"/>
                      <a:pt x="0" y="96"/>
                    </a:cubicBezTo>
                  </a:path>
                </a:pathLst>
              </a:custGeom>
              <a:noFill/>
              <a:ln w="9525" cap="flat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17A1F09F-242C-4882-8402-6302E5859CC1}"/>
                </a:ext>
              </a:extLst>
            </p:cNvPr>
            <p:cNvGrpSpPr/>
            <p:nvPr/>
          </p:nvGrpSpPr>
          <p:grpSpPr>
            <a:xfrm>
              <a:off x="8754143" y="4567548"/>
              <a:ext cx="775028" cy="737168"/>
              <a:chOff x="1814179" y="4537725"/>
              <a:chExt cx="1271515" cy="1209400"/>
            </a:xfrm>
          </p:grpSpPr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8C635FE7-DEAB-49C8-9BBF-80117874EAE9}"/>
                  </a:ext>
                </a:extLst>
              </p:cNvPr>
              <p:cNvGrpSpPr/>
              <p:nvPr/>
            </p:nvGrpSpPr>
            <p:grpSpPr>
              <a:xfrm>
                <a:off x="1814179" y="4537725"/>
                <a:ext cx="1271515" cy="1209400"/>
                <a:chOff x="4160718" y="1339193"/>
                <a:chExt cx="761179" cy="723995"/>
              </a:xfrm>
            </p:grpSpPr>
            <p:sp>
              <p:nvSpPr>
                <p:cNvPr id="355" name="Freeform 5">
                  <a:extLst>
                    <a:ext uri="{FF2B5EF4-FFF2-40B4-BE49-F238E27FC236}">
                      <a16:creationId xmlns:a16="http://schemas.microsoft.com/office/drawing/2014/main" id="{30183946-4B40-496D-A81B-0EE3DD973D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356" name="TextBox 355">
                  <a:extLst>
                    <a:ext uri="{FF2B5EF4-FFF2-40B4-BE49-F238E27FC236}">
                      <a16:creationId xmlns:a16="http://schemas.microsoft.com/office/drawing/2014/main" id="{FB588615-3074-4897-BAE8-929C14CED95B}"/>
                    </a:ext>
                  </a:extLst>
                </p:cNvPr>
                <p:cNvSpPr txBox="1"/>
                <p:nvPr/>
              </p:nvSpPr>
              <p:spPr>
                <a:xfrm>
                  <a:off x="4263284" y="1407295"/>
                  <a:ext cx="556047" cy="2569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5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105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e</a:t>
                  </a:r>
                  <a:endParaRPr lang="en-IL" sz="105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346" name="Group 345">
                <a:extLst>
                  <a:ext uri="{FF2B5EF4-FFF2-40B4-BE49-F238E27FC236}">
                    <a16:creationId xmlns:a16="http://schemas.microsoft.com/office/drawing/2014/main" id="{A8F9C12F-482D-4874-B531-A715FA15E449}"/>
                  </a:ext>
                </a:extLst>
              </p:cNvPr>
              <p:cNvGrpSpPr/>
              <p:nvPr/>
            </p:nvGrpSpPr>
            <p:grpSpPr>
              <a:xfrm>
                <a:off x="2137410" y="5268707"/>
                <a:ext cx="634240" cy="433933"/>
                <a:chOff x="4002475" y="1339193"/>
                <a:chExt cx="1077665" cy="737318"/>
              </a:xfrm>
            </p:grpSpPr>
            <p:sp>
              <p:nvSpPr>
                <p:cNvPr id="353" name="Freeform 5">
                  <a:extLst>
                    <a:ext uri="{FF2B5EF4-FFF2-40B4-BE49-F238E27FC236}">
                      <a16:creationId xmlns:a16="http://schemas.microsoft.com/office/drawing/2014/main" id="{F47DC5EF-88FB-4A28-B38C-64BBF055B5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354" name="TextBox 353">
                  <a:extLst>
                    <a:ext uri="{FF2B5EF4-FFF2-40B4-BE49-F238E27FC236}">
                      <a16:creationId xmlns:a16="http://schemas.microsoft.com/office/drawing/2014/main" id="{4FD9B959-B364-4D61-9FC7-6CEC10BE08BE}"/>
                    </a:ext>
                  </a:extLst>
                </p:cNvPr>
                <p:cNvSpPr txBox="1"/>
                <p:nvPr/>
              </p:nvSpPr>
              <p:spPr>
                <a:xfrm>
                  <a:off x="4002475" y="1518831"/>
                  <a:ext cx="1077665" cy="5576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S2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F591734D-CE65-4B32-A06D-536E5F8D4A47}"/>
                  </a:ext>
                </a:extLst>
              </p:cNvPr>
              <p:cNvGrpSpPr/>
              <p:nvPr/>
            </p:nvGrpSpPr>
            <p:grpSpPr>
              <a:xfrm>
                <a:off x="1878862" y="4887485"/>
                <a:ext cx="540060" cy="433933"/>
                <a:chOff x="4082488" y="1339193"/>
                <a:chExt cx="917640" cy="737318"/>
              </a:xfrm>
            </p:grpSpPr>
            <p:sp>
              <p:nvSpPr>
                <p:cNvPr id="351" name="Freeform 5">
                  <a:extLst>
                    <a:ext uri="{FF2B5EF4-FFF2-40B4-BE49-F238E27FC236}">
                      <a16:creationId xmlns:a16="http://schemas.microsoft.com/office/drawing/2014/main" id="{DF950B5B-E7DC-48CE-9C0D-4481852BA5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352" name="TextBox 351">
                  <a:extLst>
                    <a:ext uri="{FF2B5EF4-FFF2-40B4-BE49-F238E27FC236}">
                      <a16:creationId xmlns:a16="http://schemas.microsoft.com/office/drawing/2014/main" id="{85E386BC-326F-4A37-8A66-99986108B757}"/>
                    </a:ext>
                  </a:extLst>
                </p:cNvPr>
                <p:cNvSpPr txBox="1"/>
                <p:nvPr/>
              </p:nvSpPr>
              <p:spPr>
                <a:xfrm>
                  <a:off x="4082488" y="1518831"/>
                  <a:ext cx="917640" cy="5576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S1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140D5F9A-1DC3-45B6-A32C-9D98637AF8DE}"/>
                  </a:ext>
                </a:extLst>
              </p:cNvPr>
              <p:cNvGrpSpPr/>
              <p:nvPr/>
            </p:nvGrpSpPr>
            <p:grpSpPr>
              <a:xfrm>
                <a:off x="2451074" y="4887490"/>
                <a:ext cx="607075" cy="433933"/>
                <a:chOff x="4025556" y="1339193"/>
                <a:chExt cx="1031506" cy="737315"/>
              </a:xfrm>
            </p:grpSpPr>
            <p:sp>
              <p:nvSpPr>
                <p:cNvPr id="349" name="Freeform 5">
                  <a:extLst>
                    <a:ext uri="{FF2B5EF4-FFF2-40B4-BE49-F238E27FC236}">
                      <a16:creationId xmlns:a16="http://schemas.microsoft.com/office/drawing/2014/main" id="{6F7CFA11-D197-486A-B826-519566967E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350" name="TextBox 349">
                  <a:extLst>
                    <a:ext uri="{FF2B5EF4-FFF2-40B4-BE49-F238E27FC236}">
                      <a16:creationId xmlns:a16="http://schemas.microsoft.com/office/drawing/2014/main" id="{C289B5FF-FDB9-4D1C-84F6-393E2BBFB380}"/>
                    </a:ext>
                  </a:extLst>
                </p:cNvPr>
                <p:cNvSpPr txBox="1"/>
                <p:nvPr/>
              </p:nvSpPr>
              <p:spPr>
                <a:xfrm>
                  <a:off x="4025556" y="1518830"/>
                  <a:ext cx="1031506" cy="5576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S3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27A86DD4-CF24-4253-91EA-630AD506FEC4}"/>
                </a:ext>
              </a:extLst>
            </p:cNvPr>
            <p:cNvGrpSpPr/>
            <p:nvPr/>
          </p:nvGrpSpPr>
          <p:grpSpPr>
            <a:xfrm>
              <a:off x="9720118" y="5417229"/>
              <a:ext cx="572382" cy="407923"/>
              <a:chOff x="4858227" y="2461935"/>
              <a:chExt cx="2328863" cy="1622926"/>
            </a:xfrm>
          </p:grpSpPr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9717A102-D4D8-4F8E-B27D-1F17C3768F05}"/>
                  </a:ext>
                </a:extLst>
              </p:cNvPr>
              <p:cNvGrpSpPr/>
              <p:nvPr/>
            </p:nvGrpSpPr>
            <p:grpSpPr>
              <a:xfrm>
                <a:off x="4858227" y="2701241"/>
                <a:ext cx="2328863" cy="1383620"/>
                <a:chOff x="4858227" y="2701241"/>
                <a:chExt cx="2328863" cy="1383620"/>
              </a:xfrm>
            </p:grpSpPr>
            <p:sp>
              <p:nvSpPr>
                <p:cNvPr id="289" name="Freeform 335">
                  <a:extLst>
                    <a:ext uri="{FF2B5EF4-FFF2-40B4-BE49-F238E27FC236}">
                      <a16:creationId xmlns:a16="http://schemas.microsoft.com/office/drawing/2014/main" id="{740F5F06-E65E-4DE2-9EED-69DD2055A7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227" y="2701241"/>
                  <a:ext cx="2328863" cy="1280210"/>
                </a:xfrm>
                <a:custGeom>
                  <a:avLst/>
                  <a:gdLst>
                    <a:gd name="T0" fmla="*/ 0 w 863"/>
                    <a:gd name="T1" fmla="*/ 0 h 513"/>
                    <a:gd name="T2" fmla="*/ 431 w 863"/>
                    <a:gd name="T3" fmla="*/ 96 h 513"/>
                    <a:gd name="T4" fmla="*/ 863 w 863"/>
                    <a:gd name="T5" fmla="*/ 0 h 513"/>
                    <a:gd name="T6" fmla="*/ 863 w 863"/>
                    <a:gd name="T7" fmla="*/ 416 h 513"/>
                    <a:gd name="T8" fmla="*/ 431 w 863"/>
                    <a:gd name="T9" fmla="*/ 513 h 513"/>
                    <a:gd name="T10" fmla="*/ 0 w 863"/>
                    <a:gd name="T11" fmla="*/ 416 h 513"/>
                    <a:gd name="T12" fmla="*/ 0 w 863"/>
                    <a:gd name="T13" fmla="*/ 0 h 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3" h="513">
                      <a:moveTo>
                        <a:pt x="0" y="0"/>
                      </a:moveTo>
                      <a:cubicBezTo>
                        <a:pt x="0" y="53"/>
                        <a:pt x="193" y="96"/>
                        <a:pt x="431" y="96"/>
                      </a:cubicBezTo>
                      <a:cubicBezTo>
                        <a:pt x="670" y="96"/>
                        <a:pt x="863" y="53"/>
                        <a:pt x="863" y="0"/>
                      </a:cubicBezTo>
                      <a:cubicBezTo>
                        <a:pt x="863" y="416"/>
                        <a:pt x="863" y="416"/>
                        <a:pt x="863" y="416"/>
                      </a:cubicBezTo>
                      <a:cubicBezTo>
                        <a:pt x="863" y="470"/>
                        <a:pt x="670" y="513"/>
                        <a:pt x="431" y="513"/>
                      </a:cubicBezTo>
                      <a:cubicBezTo>
                        <a:pt x="193" y="513"/>
                        <a:pt x="0" y="470"/>
                        <a:pt x="0" y="41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6B02CCC8-F4EF-4A8D-95FB-CEF31189F081}"/>
                    </a:ext>
                  </a:extLst>
                </p:cNvPr>
                <p:cNvSpPr txBox="1"/>
                <p:nvPr/>
              </p:nvSpPr>
              <p:spPr>
                <a:xfrm>
                  <a:off x="4924657" y="2860366"/>
                  <a:ext cx="2262400" cy="12244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VS3</a:t>
                  </a:r>
                  <a:endParaRPr lang="en-IL" sz="14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sp>
            <p:nvSpPr>
              <p:cNvPr id="287" name="Oval 336">
                <a:extLst>
                  <a:ext uri="{FF2B5EF4-FFF2-40B4-BE49-F238E27FC236}">
                    <a16:creationId xmlns:a16="http://schemas.microsoft.com/office/drawing/2014/main" id="{EECF80D5-D019-4AB6-87B8-1E142499D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227" y="2461935"/>
                <a:ext cx="2328863" cy="478611"/>
              </a:xfrm>
              <a:prstGeom prst="ellipse">
                <a:avLst/>
              </a:prstGeom>
              <a:solidFill>
                <a:srgbClr val="EFF9F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88" name="Freeform 337">
                <a:extLst>
                  <a:ext uri="{FF2B5EF4-FFF2-40B4-BE49-F238E27FC236}">
                    <a16:creationId xmlns:a16="http://schemas.microsoft.com/office/drawing/2014/main" id="{11C7C727-028F-436A-A863-9AAD30D1F7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8227" y="2461935"/>
                <a:ext cx="2328863" cy="1519516"/>
              </a:xfrm>
              <a:custGeom>
                <a:avLst/>
                <a:gdLst>
                  <a:gd name="T0" fmla="*/ 863 w 863"/>
                  <a:gd name="T1" fmla="*/ 96 h 609"/>
                  <a:gd name="T2" fmla="*/ 431 w 863"/>
                  <a:gd name="T3" fmla="*/ 192 h 609"/>
                  <a:gd name="T4" fmla="*/ 0 w 863"/>
                  <a:gd name="T5" fmla="*/ 96 h 609"/>
                  <a:gd name="T6" fmla="*/ 431 w 863"/>
                  <a:gd name="T7" fmla="*/ 0 h 609"/>
                  <a:gd name="T8" fmla="*/ 863 w 863"/>
                  <a:gd name="T9" fmla="*/ 96 h 609"/>
                  <a:gd name="T10" fmla="*/ 863 w 863"/>
                  <a:gd name="T11" fmla="*/ 512 h 609"/>
                  <a:gd name="T12" fmla="*/ 431 w 863"/>
                  <a:gd name="T13" fmla="*/ 609 h 609"/>
                  <a:gd name="T14" fmla="*/ 0 w 863"/>
                  <a:gd name="T15" fmla="*/ 512 h 609"/>
                  <a:gd name="T16" fmla="*/ 0 w 863"/>
                  <a:gd name="T17" fmla="*/ 96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3" h="609">
                    <a:moveTo>
                      <a:pt x="863" y="96"/>
                    </a:moveTo>
                    <a:cubicBezTo>
                      <a:pt x="863" y="149"/>
                      <a:pt x="670" y="192"/>
                      <a:pt x="431" y="192"/>
                    </a:cubicBezTo>
                    <a:cubicBezTo>
                      <a:pt x="193" y="192"/>
                      <a:pt x="0" y="149"/>
                      <a:pt x="0" y="96"/>
                    </a:cubicBezTo>
                    <a:cubicBezTo>
                      <a:pt x="0" y="43"/>
                      <a:pt x="193" y="0"/>
                      <a:pt x="431" y="0"/>
                    </a:cubicBezTo>
                    <a:cubicBezTo>
                      <a:pt x="670" y="0"/>
                      <a:pt x="863" y="43"/>
                      <a:pt x="863" y="96"/>
                    </a:cubicBezTo>
                    <a:cubicBezTo>
                      <a:pt x="863" y="512"/>
                      <a:pt x="863" y="512"/>
                      <a:pt x="863" y="512"/>
                    </a:cubicBezTo>
                    <a:cubicBezTo>
                      <a:pt x="863" y="566"/>
                      <a:pt x="670" y="609"/>
                      <a:pt x="431" y="609"/>
                    </a:cubicBezTo>
                    <a:cubicBezTo>
                      <a:pt x="193" y="609"/>
                      <a:pt x="0" y="566"/>
                      <a:pt x="0" y="512"/>
                    </a:cubicBezTo>
                    <a:cubicBezTo>
                      <a:pt x="0" y="96"/>
                      <a:pt x="0" y="96"/>
                      <a:pt x="0" y="96"/>
                    </a:cubicBezTo>
                  </a:path>
                </a:pathLst>
              </a:custGeom>
              <a:noFill/>
              <a:ln w="9525" cap="flat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C49516EE-B481-4E50-8F15-C7D60086D75B}"/>
                </a:ext>
              </a:extLst>
            </p:cNvPr>
            <p:cNvGrpSpPr/>
            <p:nvPr/>
          </p:nvGrpSpPr>
          <p:grpSpPr>
            <a:xfrm>
              <a:off x="9618795" y="4567548"/>
              <a:ext cx="775028" cy="737168"/>
              <a:chOff x="1814179" y="4537725"/>
              <a:chExt cx="1271515" cy="1209400"/>
            </a:xfrm>
          </p:grpSpPr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C5D9C8CC-6BF9-408E-A7C6-AE8E534F07FF}"/>
                  </a:ext>
                </a:extLst>
              </p:cNvPr>
              <p:cNvGrpSpPr/>
              <p:nvPr/>
            </p:nvGrpSpPr>
            <p:grpSpPr>
              <a:xfrm>
                <a:off x="1814179" y="4537725"/>
                <a:ext cx="1271515" cy="1209400"/>
                <a:chOff x="4160718" y="1339193"/>
                <a:chExt cx="761179" cy="723995"/>
              </a:xfrm>
            </p:grpSpPr>
            <p:sp>
              <p:nvSpPr>
                <p:cNvPr id="368" name="Freeform 5">
                  <a:extLst>
                    <a:ext uri="{FF2B5EF4-FFF2-40B4-BE49-F238E27FC236}">
                      <a16:creationId xmlns:a16="http://schemas.microsoft.com/office/drawing/2014/main" id="{99CE9047-81E6-490B-8300-664092E086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339121F4-57B3-4256-BA43-233B199878B0}"/>
                    </a:ext>
                  </a:extLst>
                </p:cNvPr>
                <p:cNvSpPr txBox="1"/>
                <p:nvPr/>
              </p:nvSpPr>
              <p:spPr>
                <a:xfrm>
                  <a:off x="4263284" y="1407295"/>
                  <a:ext cx="556047" cy="2569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5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105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e</a:t>
                  </a:r>
                  <a:endParaRPr lang="en-IL" sz="105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EDD83984-A5E6-4CEB-92AC-4FA0E30FDC0C}"/>
                  </a:ext>
                </a:extLst>
              </p:cNvPr>
              <p:cNvGrpSpPr/>
              <p:nvPr/>
            </p:nvGrpSpPr>
            <p:grpSpPr>
              <a:xfrm>
                <a:off x="2137410" y="5268707"/>
                <a:ext cx="634240" cy="433933"/>
                <a:chOff x="4002475" y="1339193"/>
                <a:chExt cx="1077665" cy="737318"/>
              </a:xfrm>
            </p:grpSpPr>
            <p:sp>
              <p:nvSpPr>
                <p:cNvPr id="366" name="Freeform 5">
                  <a:extLst>
                    <a:ext uri="{FF2B5EF4-FFF2-40B4-BE49-F238E27FC236}">
                      <a16:creationId xmlns:a16="http://schemas.microsoft.com/office/drawing/2014/main" id="{69A582F1-7D4E-4DD5-BC28-23FC19FBB1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263EA620-BB0F-49C5-AA18-300ADE3BDAA6}"/>
                    </a:ext>
                  </a:extLst>
                </p:cNvPr>
                <p:cNvSpPr txBox="1"/>
                <p:nvPr/>
              </p:nvSpPr>
              <p:spPr>
                <a:xfrm>
                  <a:off x="4002475" y="1518831"/>
                  <a:ext cx="1077665" cy="5576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S2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2A744DA4-5328-42EA-8FE9-E6CAF6009FFA}"/>
                  </a:ext>
                </a:extLst>
              </p:cNvPr>
              <p:cNvGrpSpPr/>
              <p:nvPr/>
            </p:nvGrpSpPr>
            <p:grpSpPr>
              <a:xfrm>
                <a:off x="1878862" y="4887485"/>
                <a:ext cx="540060" cy="433933"/>
                <a:chOff x="4082488" y="1339193"/>
                <a:chExt cx="917640" cy="737318"/>
              </a:xfrm>
            </p:grpSpPr>
            <p:sp>
              <p:nvSpPr>
                <p:cNvPr id="364" name="Freeform 5">
                  <a:extLst>
                    <a:ext uri="{FF2B5EF4-FFF2-40B4-BE49-F238E27FC236}">
                      <a16:creationId xmlns:a16="http://schemas.microsoft.com/office/drawing/2014/main" id="{82D61DE7-545D-4DCB-B2E8-46FAFB8CD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A5B6F0FA-2F18-41FE-807F-7A4B4D81003A}"/>
                    </a:ext>
                  </a:extLst>
                </p:cNvPr>
                <p:cNvSpPr txBox="1"/>
                <p:nvPr/>
              </p:nvSpPr>
              <p:spPr>
                <a:xfrm>
                  <a:off x="4082488" y="1518831"/>
                  <a:ext cx="917640" cy="5576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S1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361" name="Group 360">
                <a:extLst>
                  <a:ext uri="{FF2B5EF4-FFF2-40B4-BE49-F238E27FC236}">
                    <a16:creationId xmlns:a16="http://schemas.microsoft.com/office/drawing/2014/main" id="{005192A3-DC26-428A-8755-44F4907D71A4}"/>
                  </a:ext>
                </a:extLst>
              </p:cNvPr>
              <p:cNvGrpSpPr/>
              <p:nvPr/>
            </p:nvGrpSpPr>
            <p:grpSpPr>
              <a:xfrm>
                <a:off x="2451074" y="4887490"/>
                <a:ext cx="607075" cy="433933"/>
                <a:chOff x="4025556" y="1339193"/>
                <a:chExt cx="1031506" cy="737315"/>
              </a:xfrm>
            </p:grpSpPr>
            <p:sp>
              <p:nvSpPr>
                <p:cNvPr id="362" name="Freeform 5">
                  <a:extLst>
                    <a:ext uri="{FF2B5EF4-FFF2-40B4-BE49-F238E27FC236}">
                      <a16:creationId xmlns:a16="http://schemas.microsoft.com/office/drawing/2014/main" id="{70A9D13A-5F5E-4B1D-8951-0DC00CAC97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DCC4DB05-752B-4985-83EE-FF40449704A7}"/>
                    </a:ext>
                  </a:extLst>
                </p:cNvPr>
                <p:cNvSpPr txBox="1"/>
                <p:nvPr/>
              </p:nvSpPr>
              <p:spPr>
                <a:xfrm>
                  <a:off x="4025556" y="1518830"/>
                  <a:ext cx="1031506" cy="5576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S3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26114B2C-3E00-4640-8103-06922E4916B1}"/>
                </a:ext>
              </a:extLst>
            </p:cNvPr>
            <p:cNvGrpSpPr/>
            <p:nvPr/>
          </p:nvGrpSpPr>
          <p:grpSpPr>
            <a:xfrm>
              <a:off x="11102708" y="5417229"/>
              <a:ext cx="572382" cy="407923"/>
              <a:chOff x="4858227" y="2461935"/>
              <a:chExt cx="2328863" cy="1622926"/>
            </a:xfrm>
          </p:grpSpPr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9F9ABA42-B499-4817-9536-052259691C6E}"/>
                  </a:ext>
                </a:extLst>
              </p:cNvPr>
              <p:cNvGrpSpPr/>
              <p:nvPr/>
            </p:nvGrpSpPr>
            <p:grpSpPr>
              <a:xfrm>
                <a:off x="4858227" y="2701241"/>
                <a:ext cx="2328863" cy="1383620"/>
                <a:chOff x="4858227" y="2701241"/>
                <a:chExt cx="2328863" cy="1383620"/>
              </a:xfrm>
            </p:grpSpPr>
            <p:sp>
              <p:nvSpPr>
                <p:cNvPr id="307" name="Freeform 335">
                  <a:extLst>
                    <a:ext uri="{FF2B5EF4-FFF2-40B4-BE49-F238E27FC236}">
                      <a16:creationId xmlns:a16="http://schemas.microsoft.com/office/drawing/2014/main" id="{679329EE-75EE-4E7C-9D76-A4FB2DD618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227" y="2701241"/>
                  <a:ext cx="2328863" cy="1280210"/>
                </a:xfrm>
                <a:custGeom>
                  <a:avLst/>
                  <a:gdLst>
                    <a:gd name="T0" fmla="*/ 0 w 863"/>
                    <a:gd name="T1" fmla="*/ 0 h 513"/>
                    <a:gd name="T2" fmla="*/ 431 w 863"/>
                    <a:gd name="T3" fmla="*/ 96 h 513"/>
                    <a:gd name="T4" fmla="*/ 863 w 863"/>
                    <a:gd name="T5" fmla="*/ 0 h 513"/>
                    <a:gd name="T6" fmla="*/ 863 w 863"/>
                    <a:gd name="T7" fmla="*/ 416 h 513"/>
                    <a:gd name="T8" fmla="*/ 431 w 863"/>
                    <a:gd name="T9" fmla="*/ 513 h 513"/>
                    <a:gd name="T10" fmla="*/ 0 w 863"/>
                    <a:gd name="T11" fmla="*/ 416 h 513"/>
                    <a:gd name="T12" fmla="*/ 0 w 863"/>
                    <a:gd name="T13" fmla="*/ 0 h 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3" h="513">
                      <a:moveTo>
                        <a:pt x="0" y="0"/>
                      </a:moveTo>
                      <a:cubicBezTo>
                        <a:pt x="0" y="53"/>
                        <a:pt x="193" y="96"/>
                        <a:pt x="431" y="96"/>
                      </a:cubicBezTo>
                      <a:cubicBezTo>
                        <a:pt x="670" y="96"/>
                        <a:pt x="863" y="53"/>
                        <a:pt x="863" y="0"/>
                      </a:cubicBezTo>
                      <a:cubicBezTo>
                        <a:pt x="863" y="416"/>
                        <a:pt x="863" y="416"/>
                        <a:pt x="863" y="416"/>
                      </a:cubicBezTo>
                      <a:cubicBezTo>
                        <a:pt x="863" y="470"/>
                        <a:pt x="670" y="513"/>
                        <a:pt x="431" y="513"/>
                      </a:cubicBezTo>
                      <a:cubicBezTo>
                        <a:pt x="193" y="513"/>
                        <a:pt x="0" y="470"/>
                        <a:pt x="0" y="41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A483D977-E320-41F0-864B-201CA47C7EA9}"/>
                    </a:ext>
                  </a:extLst>
                </p:cNvPr>
                <p:cNvSpPr txBox="1"/>
                <p:nvPr/>
              </p:nvSpPr>
              <p:spPr>
                <a:xfrm>
                  <a:off x="4924657" y="2860366"/>
                  <a:ext cx="2262400" cy="12244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err="1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VS</a:t>
                  </a:r>
                  <a:r>
                    <a:rPr lang="en-US" sz="1400" baseline="-14000" err="1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n</a:t>
                  </a:r>
                  <a:endParaRPr lang="en-IL" sz="1400" baseline="-14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sp>
            <p:nvSpPr>
              <p:cNvPr id="305" name="Oval 336">
                <a:extLst>
                  <a:ext uri="{FF2B5EF4-FFF2-40B4-BE49-F238E27FC236}">
                    <a16:creationId xmlns:a16="http://schemas.microsoft.com/office/drawing/2014/main" id="{4E0F1647-854E-4C04-9826-16853E6E6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227" y="2461935"/>
                <a:ext cx="2328863" cy="478611"/>
              </a:xfrm>
              <a:prstGeom prst="ellipse">
                <a:avLst/>
              </a:prstGeom>
              <a:solidFill>
                <a:srgbClr val="EFF9F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306" name="Freeform 337">
                <a:extLst>
                  <a:ext uri="{FF2B5EF4-FFF2-40B4-BE49-F238E27FC236}">
                    <a16:creationId xmlns:a16="http://schemas.microsoft.com/office/drawing/2014/main" id="{E6010EF9-E596-4E99-AA3D-C93601084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8227" y="2461935"/>
                <a:ext cx="2328863" cy="1519516"/>
              </a:xfrm>
              <a:custGeom>
                <a:avLst/>
                <a:gdLst>
                  <a:gd name="T0" fmla="*/ 863 w 863"/>
                  <a:gd name="T1" fmla="*/ 96 h 609"/>
                  <a:gd name="T2" fmla="*/ 431 w 863"/>
                  <a:gd name="T3" fmla="*/ 192 h 609"/>
                  <a:gd name="T4" fmla="*/ 0 w 863"/>
                  <a:gd name="T5" fmla="*/ 96 h 609"/>
                  <a:gd name="T6" fmla="*/ 431 w 863"/>
                  <a:gd name="T7" fmla="*/ 0 h 609"/>
                  <a:gd name="T8" fmla="*/ 863 w 863"/>
                  <a:gd name="T9" fmla="*/ 96 h 609"/>
                  <a:gd name="T10" fmla="*/ 863 w 863"/>
                  <a:gd name="T11" fmla="*/ 512 h 609"/>
                  <a:gd name="T12" fmla="*/ 431 w 863"/>
                  <a:gd name="T13" fmla="*/ 609 h 609"/>
                  <a:gd name="T14" fmla="*/ 0 w 863"/>
                  <a:gd name="T15" fmla="*/ 512 h 609"/>
                  <a:gd name="T16" fmla="*/ 0 w 863"/>
                  <a:gd name="T17" fmla="*/ 96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3" h="609">
                    <a:moveTo>
                      <a:pt x="863" y="96"/>
                    </a:moveTo>
                    <a:cubicBezTo>
                      <a:pt x="863" y="149"/>
                      <a:pt x="670" y="192"/>
                      <a:pt x="431" y="192"/>
                    </a:cubicBezTo>
                    <a:cubicBezTo>
                      <a:pt x="193" y="192"/>
                      <a:pt x="0" y="149"/>
                      <a:pt x="0" y="96"/>
                    </a:cubicBezTo>
                    <a:cubicBezTo>
                      <a:pt x="0" y="43"/>
                      <a:pt x="193" y="0"/>
                      <a:pt x="431" y="0"/>
                    </a:cubicBezTo>
                    <a:cubicBezTo>
                      <a:pt x="670" y="0"/>
                      <a:pt x="863" y="43"/>
                      <a:pt x="863" y="96"/>
                    </a:cubicBezTo>
                    <a:cubicBezTo>
                      <a:pt x="863" y="512"/>
                      <a:pt x="863" y="512"/>
                      <a:pt x="863" y="512"/>
                    </a:cubicBezTo>
                    <a:cubicBezTo>
                      <a:pt x="863" y="566"/>
                      <a:pt x="670" y="609"/>
                      <a:pt x="431" y="609"/>
                    </a:cubicBezTo>
                    <a:cubicBezTo>
                      <a:pt x="193" y="609"/>
                      <a:pt x="0" y="566"/>
                      <a:pt x="0" y="512"/>
                    </a:cubicBezTo>
                    <a:cubicBezTo>
                      <a:pt x="0" y="96"/>
                      <a:pt x="0" y="96"/>
                      <a:pt x="0" y="96"/>
                    </a:cubicBezTo>
                  </a:path>
                </a:pathLst>
              </a:custGeom>
              <a:noFill/>
              <a:ln w="9525" cap="flat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908B0CD1-E15A-48A2-B579-31CBF8270BC1}"/>
                </a:ext>
              </a:extLst>
            </p:cNvPr>
            <p:cNvGrpSpPr/>
            <p:nvPr/>
          </p:nvGrpSpPr>
          <p:grpSpPr>
            <a:xfrm>
              <a:off x="11001385" y="4567548"/>
              <a:ext cx="775028" cy="737168"/>
              <a:chOff x="1814179" y="4537725"/>
              <a:chExt cx="1271515" cy="1209400"/>
            </a:xfrm>
          </p:grpSpPr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FDA08DB0-82C5-4B6E-A2C1-1C6B16AA99F3}"/>
                  </a:ext>
                </a:extLst>
              </p:cNvPr>
              <p:cNvGrpSpPr/>
              <p:nvPr/>
            </p:nvGrpSpPr>
            <p:grpSpPr>
              <a:xfrm>
                <a:off x="1814179" y="4537725"/>
                <a:ext cx="1271515" cy="1209400"/>
                <a:chOff x="4160718" y="1339193"/>
                <a:chExt cx="761179" cy="723995"/>
              </a:xfrm>
            </p:grpSpPr>
            <p:sp>
              <p:nvSpPr>
                <p:cNvPr id="381" name="Freeform 5">
                  <a:extLst>
                    <a:ext uri="{FF2B5EF4-FFF2-40B4-BE49-F238E27FC236}">
                      <a16:creationId xmlns:a16="http://schemas.microsoft.com/office/drawing/2014/main" id="{1BEAA0C7-6D60-471B-93B2-DD9DD6059D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382" name="TextBox 381">
                  <a:extLst>
                    <a:ext uri="{FF2B5EF4-FFF2-40B4-BE49-F238E27FC236}">
                      <a16:creationId xmlns:a16="http://schemas.microsoft.com/office/drawing/2014/main" id="{FB6701E3-34BC-4460-8DA5-A011686F91AB}"/>
                    </a:ext>
                  </a:extLst>
                </p:cNvPr>
                <p:cNvSpPr txBox="1"/>
                <p:nvPr/>
              </p:nvSpPr>
              <p:spPr>
                <a:xfrm>
                  <a:off x="4263284" y="1407295"/>
                  <a:ext cx="556047" cy="2569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5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105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e</a:t>
                  </a:r>
                  <a:endParaRPr lang="en-IL" sz="105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372" name="Group 371">
                <a:extLst>
                  <a:ext uri="{FF2B5EF4-FFF2-40B4-BE49-F238E27FC236}">
                    <a16:creationId xmlns:a16="http://schemas.microsoft.com/office/drawing/2014/main" id="{D0751CCF-B1D1-4BC4-8363-9FCA067C441E}"/>
                  </a:ext>
                </a:extLst>
              </p:cNvPr>
              <p:cNvGrpSpPr/>
              <p:nvPr/>
            </p:nvGrpSpPr>
            <p:grpSpPr>
              <a:xfrm>
                <a:off x="2137410" y="5268707"/>
                <a:ext cx="634240" cy="433933"/>
                <a:chOff x="4002475" y="1339193"/>
                <a:chExt cx="1077665" cy="737318"/>
              </a:xfrm>
            </p:grpSpPr>
            <p:sp>
              <p:nvSpPr>
                <p:cNvPr id="379" name="Freeform 5">
                  <a:extLst>
                    <a:ext uri="{FF2B5EF4-FFF2-40B4-BE49-F238E27FC236}">
                      <a16:creationId xmlns:a16="http://schemas.microsoft.com/office/drawing/2014/main" id="{DA89E08C-A54C-4C86-8368-12A6DE52D7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380" name="TextBox 379">
                  <a:extLst>
                    <a:ext uri="{FF2B5EF4-FFF2-40B4-BE49-F238E27FC236}">
                      <a16:creationId xmlns:a16="http://schemas.microsoft.com/office/drawing/2014/main" id="{A514FB7F-4A18-4EE4-963B-E2458BF027B6}"/>
                    </a:ext>
                  </a:extLst>
                </p:cNvPr>
                <p:cNvSpPr txBox="1"/>
                <p:nvPr/>
              </p:nvSpPr>
              <p:spPr>
                <a:xfrm>
                  <a:off x="4002475" y="1518831"/>
                  <a:ext cx="1077665" cy="5576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S2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id="{08D0DED6-8C33-443E-ACB4-3F6A4748A2A3}"/>
                  </a:ext>
                </a:extLst>
              </p:cNvPr>
              <p:cNvGrpSpPr/>
              <p:nvPr/>
            </p:nvGrpSpPr>
            <p:grpSpPr>
              <a:xfrm>
                <a:off x="1878862" y="4887485"/>
                <a:ext cx="540060" cy="433933"/>
                <a:chOff x="4082488" y="1339193"/>
                <a:chExt cx="917640" cy="737318"/>
              </a:xfrm>
            </p:grpSpPr>
            <p:sp>
              <p:nvSpPr>
                <p:cNvPr id="377" name="Freeform 5">
                  <a:extLst>
                    <a:ext uri="{FF2B5EF4-FFF2-40B4-BE49-F238E27FC236}">
                      <a16:creationId xmlns:a16="http://schemas.microsoft.com/office/drawing/2014/main" id="{1C00DF81-9E6E-4421-814A-4A0E1C517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378" name="TextBox 377">
                  <a:extLst>
                    <a:ext uri="{FF2B5EF4-FFF2-40B4-BE49-F238E27FC236}">
                      <a16:creationId xmlns:a16="http://schemas.microsoft.com/office/drawing/2014/main" id="{FF42E917-95C1-48C6-BFF0-C53196B590D3}"/>
                    </a:ext>
                  </a:extLst>
                </p:cNvPr>
                <p:cNvSpPr txBox="1"/>
                <p:nvPr/>
              </p:nvSpPr>
              <p:spPr>
                <a:xfrm>
                  <a:off x="4082488" y="1518831"/>
                  <a:ext cx="917640" cy="5576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S1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B94B5CC0-75DA-4ECE-A576-1D11C53C249C}"/>
                  </a:ext>
                </a:extLst>
              </p:cNvPr>
              <p:cNvGrpSpPr/>
              <p:nvPr/>
            </p:nvGrpSpPr>
            <p:grpSpPr>
              <a:xfrm>
                <a:off x="2451074" y="4887490"/>
                <a:ext cx="607075" cy="433933"/>
                <a:chOff x="4025556" y="1339193"/>
                <a:chExt cx="1031506" cy="737315"/>
              </a:xfrm>
            </p:grpSpPr>
            <p:sp>
              <p:nvSpPr>
                <p:cNvPr id="375" name="Freeform 5">
                  <a:extLst>
                    <a:ext uri="{FF2B5EF4-FFF2-40B4-BE49-F238E27FC236}">
                      <a16:creationId xmlns:a16="http://schemas.microsoft.com/office/drawing/2014/main" id="{EB8CCB94-9DD0-4B82-9CD2-6399C9CCDD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376" name="TextBox 375">
                  <a:extLst>
                    <a:ext uri="{FF2B5EF4-FFF2-40B4-BE49-F238E27FC236}">
                      <a16:creationId xmlns:a16="http://schemas.microsoft.com/office/drawing/2014/main" id="{D056E27A-DFD1-4830-9339-613774189865}"/>
                    </a:ext>
                  </a:extLst>
                </p:cNvPr>
                <p:cNvSpPr txBox="1"/>
                <p:nvPr/>
              </p:nvSpPr>
              <p:spPr>
                <a:xfrm>
                  <a:off x="4025556" y="1518830"/>
                  <a:ext cx="1031506" cy="5576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S3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</p:grp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FC74D555-618E-4CA5-8A91-B985D8937EE9}"/>
              </a:ext>
            </a:extLst>
          </p:cNvPr>
          <p:cNvGrpSpPr/>
          <p:nvPr/>
        </p:nvGrpSpPr>
        <p:grpSpPr>
          <a:xfrm>
            <a:off x="7928918" y="2969266"/>
            <a:ext cx="3830706" cy="958322"/>
            <a:chOff x="7928918" y="3114319"/>
            <a:chExt cx="3830706" cy="958322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93ACE43F-0B42-4475-B82C-A8F4D64A9212}"/>
                </a:ext>
              </a:extLst>
            </p:cNvPr>
            <p:cNvGrpSpPr/>
            <p:nvPr/>
          </p:nvGrpSpPr>
          <p:grpSpPr>
            <a:xfrm>
              <a:off x="7928918" y="3114319"/>
              <a:ext cx="718813" cy="505790"/>
              <a:chOff x="7928918" y="2828532"/>
              <a:chExt cx="718813" cy="505790"/>
            </a:xfrm>
          </p:grpSpPr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40CDD67C-7D6C-4576-A882-D79607B598DB}"/>
                  </a:ext>
                </a:extLst>
              </p:cNvPr>
              <p:cNvGrpSpPr/>
              <p:nvPr/>
            </p:nvGrpSpPr>
            <p:grpSpPr>
              <a:xfrm>
                <a:off x="8086511" y="2828532"/>
                <a:ext cx="386589" cy="264496"/>
                <a:chOff x="4002475" y="1339193"/>
                <a:chExt cx="1077665" cy="737318"/>
              </a:xfrm>
            </p:grpSpPr>
            <p:sp>
              <p:nvSpPr>
                <p:cNvPr id="388" name="Freeform 5">
                  <a:extLst>
                    <a:ext uri="{FF2B5EF4-FFF2-40B4-BE49-F238E27FC236}">
                      <a16:creationId xmlns:a16="http://schemas.microsoft.com/office/drawing/2014/main" id="{E18B1BAA-3591-45FE-8289-D84D16F216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389" name="TextBox 388">
                  <a:extLst>
                    <a:ext uri="{FF2B5EF4-FFF2-40B4-BE49-F238E27FC236}">
                      <a16:creationId xmlns:a16="http://schemas.microsoft.com/office/drawing/2014/main" id="{825779C4-EDD5-4E81-B554-BDE6C690A8C7}"/>
                    </a:ext>
                  </a:extLst>
                </p:cNvPr>
                <p:cNvSpPr txBox="1"/>
                <p:nvPr/>
              </p:nvSpPr>
              <p:spPr>
                <a:xfrm>
                  <a:off x="4002475" y="1518831"/>
                  <a:ext cx="1077665" cy="5576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S2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390" name="Group 389">
                <a:extLst>
                  <a:ext uri="{FF2B5EF4-FFF2-40B4-BE49-F238E27FC236}">
                    <a16:creationId xmlns:a16="http://schemas.microsoft.com/office/drawing/2014/main" id="{5DCE04F3-5186-42B7-8D00-46E9D77995FC}"/>
                  </a:ext>
                </a:extLst>
              </p:cNvPr>
              <p:cNvGrpSpPr/>
              <p:nvPr/>
            </p:nvGrpSpPr>
            <p:grpSpPr>
              <a:xfrm>
                <a:off x="7928918" y="3069825"/>
                <a:ext cx="329183" cy="264496"/>
                <a:chOff x="4082488" y="1339193"/>
                <a:chExt cx="917640" cy="737318"/>
              </a:xfrm>
            </p:grpSpPr>
            <p:sp>
              <p:nvSpPr>
                <p:cNvPr id="391" name="Freeform 5">
                  <a:extLst>
                    <a:ext uri="{FF2B5EF4-FFF2-40B4-BE49-F238E27FC236}">
                      <a16:creationId xmlns:a16="http://schemas.microsoft.com/office/drawing/2014/main" id="{412BAFE2-D5B8-4549-B262-4AD4715923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B672C111-F333-4C22-BC1D-DC76AAAC202D}"/>
                    </a:ext>
                  </a:extLst>
                </p:cNvPr>
                <p:cNvSpPr txBox="1"/>
                <p:nvPr/>
              </p:nvSpPr>
              <p:spPr>
                <a:xfrm>
                  <a:off x="4082488" y="1518831"/>
                  <a:ext cx="917640" cy="5576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S1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A4D86B26-5CE8-479E-B5D0-97C5D8F50959}"/>
                  </a:ext>
                </a:extLst>
              </p:cNvPr>
              <p:cNvGrpSpPr/>
              <p:nvPr/>
            </p:nvGrpSpPr>
            <p:grpSpPr>
              <a:xfrm>
                <a:off x="8277700" y="3069826"/>
                <a:ext cx="370031" cy="264496"/>
                <a:chOff x="4025556" y="1339193"/>
                <a:chExt cx="1031506" cy="737315"/>
              </a:xfrm>
            </p:grpSpPr>
            <p:sp>
              <p:nvSpPr>
                <p:cNvPr id="394" name="Freeform 5">
                  <a:extLst>
                    <a:ext uri="{FF2B5EF4-FFF2-40B4-BE49-F238E27FC236}">
                      <a16:creationId xmlns:a16="http://schemas.microsoft.com/office/drawing/2014/main" id="{C320C1C6-ED76-4BE8-9C7A-7010FFA24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9039484E-B735-4DAC-AF3D-E328E371BE06}"/>
                    </a:ext>
                  </a:extLst>
                </p:cNvPr>
                <p:cNvSpPr txBox="1"/>
                <p:nvPr/>
              </p:nvSpPr>
              <p:spPr>
                <a:xfrm>
                  <a:off x="4025556" y="1518830"/>
                  <a:ext cx="1031506" cy="5576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S3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</p:grp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DE1AE681-C423-4489-A6F2-BF7EE09BE4B3}"/>
                </a:ext>
              </a:extLst>
            </p:cNvPr>
            <p:cNvGrpSpPr/>
            <p:nvPr/>
          </p:nvGrpSpPr>
          <p:grpSpPr>
            <a:xfrm>
              <a:off x="8793569" y="3114319"/>
              <a:ext cx="718813" cy="505790"/>
              <a:chOff x="8793569" y="2828532"/>
              <a:chExt cx="718813" cy="505790"/>
            </a:xfrm>
          </p:grpSpPr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122BDDC0-B4B6-4A1F-86A3-378CC1F50C0F}"/>
                  </a:ext>
                </a:extLst>
              </p:cNvPr>
              <p:cNvGrpSpPr/>
              <p:nvPr/>
            </p:nvGrpSpPr>
            <p:grpSpPr>
              <a:xfrm>
                <a:off x="8951162" y="2828532"/>
                <a:ext cx="386589" cy="264496"/>
                <a:chOff x="4002475" y="1339193"/>
                <a:chExt cx="1077665" cy="737318"/>
              </a:xfrm>
            </p:grpSpPr>
            <p:sp>
              <p:nvSpPr>
                <p:cNvPr id="397" name="Freeform 5">
                  <a:extLst>
                    <a:ext uri="{FF2B5EF4-FFF2-40B4-BE49-F238E27FC236}">
                      <a16:creationId xmlns:a16="http://schemas.microsoft.com/office/drawing/2014/main" id="{221788F1-3ED5-4712-9477-76DD06CF58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398" name="TextBox 397">
                  <a:extLst>
                    <a:ext uri="{FF2B5EF4-FFF2-40B4-BE49-F238E27FC236}">
                      <a16:creationId xmlns:a16="http://schemas.microsoft.com/office/drawing/2014/main" id="{60FD68D9-F480-4C7C-ADBD-C958E933E69A}"/>
                    </a:ext>
                  </a:extLst>
                </p:cNvPr>
                <p:cNvSpPr txBox="1"/>
                <p:nvPr/>
              </p:nvSpPr>
              <p:spPr>
                <a:xfrm>
                  <a:off x="4002475" y="1518831"/>
                  <a:ext cx="1077665" cy="5576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S2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399" name="Group 398">
                <a:extLst>
                  <a:ext uri="{FF2B5EF4-FFF2-40B4-BE49-F238E27FC236}">
                    <a16:creationId xmlns:a16="http://schemas.microsoft.com/office/drawing/2014/main" id="{2CBBEB16-FA32-4A97-AE68-1F0F924E598C}"/>
                  </a:ext>
                </a:extLst>
              </p:cNvPr>
              <p:cNvGrpSpPr/>
              <p:nvPr/>
            </p:nvGrpSpPr>
            <p:grpSpPr>
              <a:xfrm>
                <a:off x="8793569" y="3069825"/>
                <a:ext cx="329183" cy="264496"/>
                <a:chOff x="4082488" y="1339193"/>
                <a:chExt cx="917640" cy="737318"/>
              </a:xfrm>
            </p:grpSpPr>
            <p:sp>
              <p:nvSpPr>
                <p:cNvPr id="400" name="Freeform 5">
                  <a:extLst>
                    <a:ext uri="{FF2B5EF4-FFF2-40B4-BE49-F238E27FC236}">
                      <a16:creationId xmlns:a16="http://schemas.microsoft.com/office/drawing/2014/main" id="{96DD981E-4334-45D3-95EA-0D3A4EDE10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401" name="TextBox 400">
                  <a:extLst>
                    <a:ext uri="{FF2B5EF4-FFF2-40B4-BE49-F238E27FC236}">
                      <a16:creationId xmlns:a16="http://schemas.microsoft.com/office/drawing/2014/main" id="{9FE10523-5817-4E06-B9E8-CA8D82DC41F5}"/>
                    </a:ext>
                  </a:extLst>
                </p:cNvPr>
                <p:cNvSpPr txBox="1"/>
                <p:nvPr/>
              </p:nvSpPr>
              <p:spPr>
                <a:xfrm>
                  <a:off x="4082488" y="1518831"/>
                  <a:ext cx="917640" cy="5576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S1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CB6FC1BA-CC2F-47AC-BED0-1A7E95D4BCA0}"/>
                  </a:ext>
                </a:extLst>
              </p:cNvPr>
              <p:cNvGrpSpPr/>
              <p:nvPr/>
            </p:nvGrpSpPr>
            <p:grpSpPr>
              <a:xfrm>
                <a:off x="9142351" y="3069826"/>
                <a:ext cx="370031" cy="264496"/>
                <a:chOff x="4025556" y="1339193"/>
                <a:chExt cx="1031506" cy="737315"/>
              </a:xfrm>
            </p:grpSpPr>
            <p:sp>
              <p:nvSpPr>
                <p:cNvPr id="403" name="Freeform 5">
                  <a:extLst>
                    <a:ext uri="{FF2B5EF4-FFF2-40B4-BE49-F238E27FC236}">
                      <a16:creationId xmlns:a16="http://schemas.microsoft.com/office/drawing/2014/main" id="{3450BC2B-607E-48BE-B537-5EFEF5A819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404" name="TextBox 403">
                  <a:extLst>
                    <a:ext uri="{FF2B5EF4-FFF2-40B4-BE49-F238E27FC236}">
                      <a16:creationId xmlns:a16="http://schemas.microsoft.com/office/drawing/2014/main" id="{EF8EA6D2-A518-4B43-B3DD-F6E7031CE4BE}"/>
                    </a:ext>
                  </a:extLst>
                </p:cNvPr>
                <p:cNvSpPr txBox="1"/>
                <p:nvPr/>
              </p:nvSpPr>
              <p:spPr>
                <a:xfrm>
                  <a:off x="4025556" y="1518830"/>
                  <a:ext cx="1031506" cy="5576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S3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265256EF-600B-4EB2-8360-C25C2D254C92}"/>
                </a:ext>
              </a:extLst>
            </p:cNvPr>
            <p:cNvGrpSpPr/>
            <p:nvPr/>
          </p:nvGrpSpPr>
          <p:grpSpPr>
            <a:xfrm>
              <a:off x="9658221" y="3114319"/>
              <a:ext cx="718813" cy="505790"/>
              <a:chOff x="9658221" y="2828532"/>
              <a:chExt cx="718813" cy="505790"/>
            </a:xfrm>
          </p:grpSpPr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954AAE7D-43C9-4378-9DDE-87A8E03BD569}"/>
                  </a:ext>
                </a:extLst>
              </p:cNvPr>
              <p:cNvGrpSpPr/>
              <p:nvPr/>
            </p:nvGrpSpPr>
            <p:grpSpPr>
              <a:xfrm>
                <a:off x="9815814" y="2828532"/>
                <a:ext cx="386589" cy="264496"/>
                <a:chOff x="4002475" y="1339193"/>
                <a:chExt cx="1077665" cy="737318"/>
              </a:xfrm>
            </p:grpSpPr>
            <p:sp>
              <p:nvSpPr>
                <p:cNvPr id="406" name="Freeform 5">
                  <a:extLst>
                    <a:ext uri="{FF2B5EF4-FFF2-40B4-BE49-F238E27FC236}">
                      <a16:creationId xmlns:a16="http://schemas.microsoft.com/office/drawing/2014/main" id="{2C762580-A2DF-4BE9-BD1E-96E5758070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407" name="TextBox 406">
                  <a:extLst>
                    <a:ext uri="{FF2B5EF4-FFF2-40B4-BE49-F238E27FC236}">
                      <a16:creationId xmlns:a16="http://schemas.microsoft.com/office/drawing/2014/main" id="{877ACDD4-6D07-4FE7-A658-3574DF8551CD}"/>
                    </a:ext>
                  </a:extLst>
                </p:cNvPr>
                <p:cNvSpPr txBox="1"/>
                <p:nvPr/>
              </p:nvSpPr>
              <p:spPr>
                <a:xfrm>
                  <a:off x="4002475" y="1518831"/>
                  <a:ext cx="1077665" cy="5576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S2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408" name="Group 407">
                <a:extLst>
                  <a:ext uri="{FF2B5EF4-FFF2-40B4-BE49-F238E27FC236}">
                    <a16:creationId xmlns:a16="http://schemas.microsoft.com/office/drawing/2014/main" id="{0FF2B36E-D012-4D01-A96E-9E82A57426CC}"/>
                  </a:ext>
                </a:extLst>
              </p:cNvPr>
              <p:cNvGrpSpPr/>
              <p:nvPr/>
            </p:nvGrpSpPr>
            <p:grpSpPr>
              <a:xfrm>
                <a:off x="9658221" y="3069825"/>
                <a:ext cx="329183" cy="264496"/>
                <a:chOff x="4082488" y="1339193"/>
                <a:chExt cx="917640" cy="737318"/>
              </a:xfrm>
            </p:grpSpPr>
            <p:sp>
              <p:nvSpPr>
                <p:cNvPr id="409" name="Freeform 5">
                  <a:extLst>
                    <a:ext uri="{FF2B5EF4-FFF2-40B4-BE49-F238E27FC236}">
                      <a16:creationId xmlns:a16="http://schemas.microsoft.com/office/drawing/2014/main" id="{2E2B674E-9F7C-474C-BC62-DCA74E071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410" name="TextBox 409">
                  <a:extLst>
                    <a:ext uri="{FF2B5EF4-FFF2-40B4-BE49-F238E27FC236}">
                      <a16:creationId xmlns:a16="http://schemas.microsoft.com/office/drawing/2014/main" id="{F31599A3-BA57-477D-9A0D-28FAA39A5093}"/>
                    </a:ext>
                  </a:extLst>
                </p:cNvPr>
                <p:cNvSpPr txBox="1"/>
                <p:nvPr/>
              </p:nvSpPr>
              <p:spPr>
                <a:xfrm>
                  <a:off x="4082488" y="1518831"/>
                  <a:ext cx="917640" cy="5576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S1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9949206B-3D32-42C1-8E7F-D0E4CEBBE3CE}"/>
                  </a:ext>
                </a:extLst>
              </p:cNvPr>
              <p:cNvGrpSpPr/>
              <p:nvPr/>
            </p:nvGrpSpPr>
            <p:grpSpPr>
              <a:xfrm>
                <a:off x="10007003" y="3069826"/>
                <a:ext cx="370031" cy="264496"/>
                <a:chOff x="4025556" y="1339193"/>
                <a:chExt cx="1031506" cy="737315"/>
              </a:xfrm>
            </p:grpSpPr>
            <p:sp>
              <p:nvSpPr>
                <p:cNvPr id="412" name="Freeform 5">
                  <a:extLst>
                    <a:ext uri="{FF2B5EF4-FFF2-40B4-BE49-F238E27FC236}">
                      <a16:creationId xmlns:a16="http://schemas.microsoft.com/office/drawing/2014/main" id="{620630D8-5604-46D8-AAFF-284A4177A6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413" name="TextBox 412">
                  <a:extLst>
                    <a:ext uri="{FF2B5EF4-FFF2-40B4-BE49-F238E27FC236}">
                      <a16:creationId xmlns:a16="http://schemas.microsoft.com/office/drawing/2014/main" id="{14FB7471-DB7A-4996-A174-A8FE9ACB4AC6}"/>
                    </a:ext>
                  </a:extLst>
                </p:cNvPr>
                <p:cNvSpPr txBox="1"/>
                <p:nvPr/>
              </p:nvSpPr>
              <p:spPr>
                <a:xfrm>
                  <a:off x="4025556" y="1518830"/>
                  <a:ext cx="1031506" cy="5576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S3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5479950C-CA21-44E4-8F8A-6A799D921E3B}"/>
                </a:ext>
              </a:extLst>
            </p:cNvPr>
            <p:cNvGrpSpPr/>
            <p:nvPr/>
          </p:nvGrpSpPr>
          <p:grpSpPr>
            <a:xfrm>
              <a:off x="11040811" y="3114319"/>
              <a:ext cx="718813" cy="505790"/>
              <a:chOff x="11040811" y="2828532"/>
              <a:chExt cx="718813" cy="505790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B0FAC4A6-44B2-412C-AC14-BD64113A7879}"/>
                  </a:ext>
                </a:extLst>
              </p:cNvPr>
              <p:cNvGrpSpPr/>
              <p:nvPr/>
            </p:nvGrpSpPr>
            <p:grpSpPr>
              <a:xfrm>
                <a:off x="11198404" y="2828532"/>
                <a:ext cx="386589" cy="264496"/>
                <a:chOff x="4002475" y="1339193"/>
                <a:chExt cx="1077665" cy="737318"/>
              </a:xfrm>
            </p:grpSpPr>
            <p:sp>
              <p:nvSpPr>
                <p:cNvPr id="415" name="Freeform 5">
                  <a:extLst>
                    <a:ext uri="{FF2B5EF4-FFF2-40B4-BE49-F238E27FC236}">
                      <a16:creationId xmlns:a16="http://schemas.microsoft.com/office/drawing/2014/main" id="{8C6A47D2-06DF-4500-A68B-3C66CF21E4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416" name="TextBox 415">
                  <a:extLst>
                    <a:ext uri="{FF2B5EF4-FFF2-40B4-BE49-F238E27FC236}">
                      <a16:creationId xmlns:a16="http://schemas.microsoft.com/office/drawing/2014/main" id="{7D41EFFD-5417-4ABB-A3DB-A3F54DDF98AD}"/>
                    </a:ext>
                  </a:extLst>
                </p:cNvPr>
                <p:cNvSpPr txBox="1"/>
                <p:nvPr/>
              </p:nvSpPr>
              <p:spPr>
                <a:xfrm>
                  <a:off x="4002475" y="1518831"/>
                  <a:ext cx="1077665" cy="5576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S2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417" name="Group 416">
                <a:extLst>
                  <a:ext uri="{FF2B5EF4-FFF2-40B4-BE49-F238E27FC236}">
                    <a16:creationId xmlns:a16="http://schemas.microsoft.com/office/drawing/2014/main" id="{6AFCE0FD-1488-4D7B-A214-B6A86F4CE824}"/>
                  </a:ext>
                </a:extLst>
              </p:cNvPr>
              <p:cNvGrpSpPr/>
              <p:nvPr/>
            </p:nvGrpSpPr>
            <p:grpSpPr>
              <a:xfrm>
                <a:off x="11040811" y="3069825"/>
                <a:ext cx="329183" cy="264496"/>
                <a:chOff x="4082488" y="1339193"/>
                <a:chExt cx="917640" cy="737318"/>
              </a:xfrm>
            </p:grpSpPr>
            <p:sp>
              <p:nvSpPr>
                <p:cNvPr id="418" name="Freeform 5">
                  <a:extLst>
                    <a:ext uri="{FF2B5EF4-FFF2-40B4-BE49-F238E27FC236}">
                      <a16:creationId xmlns:a16="http://schemas.microsoft.com/office/drawing/2014/main" id="{445473CD-C62F-4CAA-9A70-20AA11D2E6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419" name="TextBox 418">
                  <a:extLst>
                    <a:ext uri="{FF2B5EF4-FFF2-40B4-BE49-F238E27FC236}">
                      <a16:creationId xmlns:a16="http://schemas.microsoft.com/office/drawing/2014/main" id="{AECA6EC9-675B-4ADE-85E4-BEA4287D73F7}"/>
                    </a:ext>
                  </a:extLst>
                </p:cNvPr>
                <p:cNvSpPr txBox="1"/>
                <p:nvPr/>
              </p:nvSpPr>
              <p:spPr>
                <a:xfrm>
                  <a:off x="4082488" y="1518831"/>
                  <a:ext cx="917640" cy="5576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S1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6E59314D-09E7-4F4C-B908-CF28032CDDB0}"/>
                  </a:ext>
                </a:extLst>
              </p:cNvPr>
              <p:cNvGrpSpPr/>
              <p:nvPr/>
            </p:nvGrpSpPr>
            <p:grpSpPr>
              <a:xfrm>
                <a:off x="11389593" y="3069826"/>
                <a:ext cx="370031" cy="264496"/>
                <a:chOff x="4025556" y="1339193"/>
                <a:chExt cx="1031506" cy="737315"/>
              </a:xfrm>
            </p:grpSpPr>
            <p:sp>
              <p:nvSpPr>
                <p:cNvPr id="421" name="Freeform 5">
                  <a:extLst>
                    <a:ext uri="{FF2B5EF4-FFF2-40B4-BE49-F238E27FC236}">
                      <a16:creationId xmlns:a16="http://schemas.microsoft.com/office/drawing/2014/main" id="{505C4DEE-3269-4787-A87E-D9C9806840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718" y="1339193"/>
                  <a:ext cx="761179" cy="723995"/>
                </a:xfrm>
                <a:custGeom>
                  <a:avLst/>
                  <a:gdLst>
                    <a:gd name="T0" fmla="*/ 399 w 2088"/>
                    <a:gd name="T1" fmla="*/ 1986 h 1986"/>
                    <a:gd name="T2" fmla="*/ 0 w 2088"/>
                    <a:gd name="T3" fmla="*/ 759 h 1986"/>
                    <a:gd name="T4" fmla="*/ 1044 w 2088"/>
                    <a:gd name="T5" fmla="*/ 0 h 1986"/>
                    <a:gd name="T6" fmla="*/ 2088 w 2088"/>
                    <a:gd name="T7" fmla="*/ 759 h 1986"/>
                    <a:gd name="T8" fmla="*/ 1689 w 2088"/>
                    <a:gd name="T9" fmla="*/ 1986 h 1986"/>
                    <a:gd name="T10" fmla="*/ 399 w 2088"/>
                    <a:gd name="T11" fmla="*/ 1986 h 19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8" h="1986">
                      <a:moveTo>
                        <a:pt x="399" y="1986"/>
                      </a:moveTo>
                      <a:lnTo>
                        <a:pt x="0" y="759"/>
                      </a:lnTo>
                      <a:lnTo>
                        <a:pt x="1044" y="0"/>
                      </a:lnTo>
                      <a:lnTo>
                        <a:pt x="2088" y="759"/>
                      </a:lnTo>
                      <a:lnTo>
                        <a:pt x="1689" y="1986"/>
                      </a:lnTo>
                      <a:lnTo>
                        <a:pt x="399" y="1986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accent4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422" name="TextBox 421">
                  <a:extLst>
                    <a:ext uri="{FF2B5EF4-FFF2-40B4-BE49-F238E27FC236}">
                      <a16:creationId xmlns:a16="http://schemas.microsoft.com/office/drawing/2014/main" id="{6DFAC7F1-821D-48AB-81DB-8083C52D44F5}"/>
                    </a:ext>
                  </a:extLst>
                </p:cNvPr>
                <p:cNvSpPr txBox="1"/>
                <p:nvPr/>
              </p:nvSpPr>
              <p:spPr>
                <a:xfrm>
                  <a:off x="4025556" y="1518830"/>
                  <a:ext cx="1031506" cy="5576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M</a:t>
                  </a:r>
                  <a:r>
                    <a:rPr lang="en-US" sz="700" baseline="-25000"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S3</a:t>
                  </a:r>
                  <a:endParaRPr lang="en-IL" sz="700" baseline="-2500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40800942-E39F-4AED-B7D8-32A27C5718FF}"/>
                </a:ext>
              </a:extLst>
            </p:cNvPr>
            <p:cNvGrpSpPr/>
            <p:nvPr/>
          </p:nvGrpSpPr>
          <p:grpSpPr>
            <a:xfrm>
              <a:off x="7990815" y="3664718"/>
              <a:ext cx="3684275" cy="407923"/>
              <a:chOff x="7990815" y="3664718"/>
              <a:chExt cx="3684275" cy="407923"/>
            </a:xfrm>
          </p:grpSpPr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91E5CCDB-0380-4781-9872-8CE342B0A1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36805" y="3851712"/>
                <a:ext cx="348526" cy="0"/>
              </a:xfrm>
              <a:prstGeom prst="line">
                <a:avLst/>
              </a:prstGeom>
              <a:ln w="12700" cap="flat" cmpd="sng" algn="ctr">
                <a:solidFill>
                  <a:srgbClr val="00B0F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A9E953D1-AE6D-4D7D-BE38-EBE6754CB6C9}"/>
                  </a:ext>
                </a:extLst>
              </p:cNvPr>
              <p:cNvGrpSpPr/>
              <p:nvPr/>
            </p:nvGrpSpPr>
            <p:grpSpPr>
              <a:xfrm>
                <a:off x="7990815" y="3664718"/>
                <a:ext cx="572382" cy="407923"/>
                <a:chOff x="4858227" y="2461935"/>
                <a:chExt cx="2328863" cy="1622926"/>
              </a:xfrm>
            </p:grpSpPr>
            <p:grpSp>
              <p:nvGrpSpPr>
                <p:cNvPr id="429" name="Group 428">
                  <a:extLst>
                    <a:ext uri="{FF2B5EF4-FFF2-40B4-BE49-F238E27FC236}">
                      <a16:creationId xmlns:a16="http://schemas.microsoft.com/office/drawing/2014/main" id="{059F852F-64E2-4D47-96CF-D70D3D57D722}"/>
                    </a:ext>
                  </a:extLst>
                </p:cNvPr>
                <p:cNvGrpSpPr/>
                <p:nvPr/>
              </p:nvGrpSpPr>
              <p:grpSpPr>
                <a:xfrm>
                  <a:off x="4858227" y="2701241"/>
                  <a:ext cx="2328863" cy="1383620"/>
                  <a:chOff x="4858227" y="2701241"/>
                  <a:chExt cx="2328863" cy="1383620"/>
                </a:xfrm>
              </p:grpSpPr>
              <p:sp>
                <p:nvSpPr>
                  <p:cNvPr id="432" name="Freeform 335">
                    <a:extLst>
                      <a:ext uri="{FF2B5EF4-FFF2-40B4-BE49-F238E27FC236}">
                        <a16:creationId xmlns:a16="http://schemas.microsoft.com/office/drawing/2014/main" id="{36BEB29B-7A86-42F9-83B1-F056F73413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58227" y="2701241"/>
                    <a:ext cx="2328863" cy="1280210"/>
                  </a:xfrm>
                  <a:custGeom>
                    <a:avLst/>
                    <a:gdLst>
                      <a:gd name="T0" fmla="*/ 0 w 863"/>
                      <a:gd name="T1" fmla="*/ 0 h 513"/>
                      <a:gd name="T2" fmla="*/ 431 w 863"/>
                      <a:gd name="T3" fmla="*/ 96 h 513"/>
                      <a:gd name="T4" fmla="*/ 863 w 863"/>
                      <a:gd name="T5" fmla="*/ 0 h 513"/>
                      <a:gd name="T6" fmla="*/ 863 w 863"/>
                      <a:gd name="T7" fmla="*/ 416 h 513"/>
                      <a:gd name="T8" fmla="*/ 431 w 863"/>
                      <a:gd name="T9" fmla="*/ 513 h 513"/>
                      <a:gd name="T10" fmla="*/ 0 w 863"/>
                      <a:gd name="T11" fmla="*/ 416 h 513"/>
                      <a:gd name="T12" fmla="*/ 0 w 863"/>
                      <a:gd name="T13" fmla="*/ 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63" h="513">
                        <a:moveTo>
                          <a:pt x="0" y="0"/>
                        </a:moveTo>
                        <a:cubicBezTo>
                          <a:pt x="0" y="53"/>
                          <a:pt x="193" y="96"/>
                          <a:pt x="431" y="96"/>
                        </a:cubicBezTo>
                        <a:cubicBezTo>
                          <a:pt x="670" y="96"/>
                          <a:pt x="863" y="53"/>
                          <a:pt x="863" y="0"/>
                        </a:cubicBezTo>
                        <a:cubicBezTo>
                          <a:pt x="863" y="416"/>
                          <a:pt x="863" y="416"/>
                          <a:pt x="863" y="416"/>
                        </a:cubicBezTo>
                        <a:cubicBezTo>
                          <a:pt x="863" y="470"/>
                          <a:pt x="670" y="513"/>
                          <a:pt x="431" y="513"/>
                        </a:cubicBezTo>
                        <a:cubicBezTo>
                          <a:pt x="193" y="513"/>
                          <a:pt x="0" y="470"/>
                          <a:pt x="0" y="416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Helvetica Neue Light" panose="02000403000000020004" pitchFamily="2" charset="0"/>
                      <a:ea typeface="Helvetica Neue Light" panose="02000403000000020004" pitchFamily="2" charset="0"/>
                    </a:endParaRPr>
                  </a:p>
                </p:txBody>
              </p:sp>
              <p:sp>
                <p:nvSpPr>
                  <p:cNvPr id="433" name="TextBox 432">
                    <a:extLst>
                      <a:ext uri="{FF2B5EF4-FFF2-40B4-BE49-F238E27FC236}">
                        <a16:creationId xmlns:a16="http://schemas.microsoft.com/office/drawing/2014/main" id="{4CE46791-DEB8-4210-89D5-90CB112353FF}"/>
                      </a:ext>
                    </a:extLst>
                  </p:cNvPr>
                  <p:cNvSpPr txBox="1"/>
                  <p:nvPr/>
                </p:nvSpPr>
                <p:spPr>
                  <a:xfrm>
                    <a:off x="4924657" y="2860366"/>
                    <a:ext cx="2262400" cy="122449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>
                        <a:latin typeface="Helvetica Neue Light" panose="02000403000000020004" pitchFamily="2" charset="0"/>
                        <a:ea typeface="Helvetica Neue Light" panose="02000403000000020004" pitchFamily="2" charset="0"/>
                      </a:rPr>
                      <a:t>VS1</a:t>
                    </a:r>
                    <a:endParaRPr lang="en-IL" sz="1400">
                      <a:latin typeface="Helvetica Neue Light" panose="02000403000000020004" pitchFamily="2" charset="0"/>
                      <a:ea typeface="Helvetica Neue Light" panose="02000403000000020004" pitchFamily="2" charset="0"/>
                    </a:endParaRPr>
                  </a:p>
                </p:txBody>
              </p:sp>
            </p:grpSp>
            <p:sp>
              <p:nvSpPr>
                <p:cNvPr id="430" name="Oval 336">
                  <a:extLst>
                    <a:ext uri="{FF2B5EF4-FFF2-40B4-BE49-F238E27FC236}">
                      <a16:creationId xmlns:a16="http://schemas.microsoft.com/office/drawing/2014/main" id="{8DDF68B3-ACAE-4728-9982-3F4A2C66FB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8227" y="2461935"/>
                  <a:ext cx="2328863" cy="478611"/>
                </a:xfrm>
                <a:prstGeom prst="ellipse">
                  <a:avLst/>
                </a:prstGeom>
                <a:solidFill>
                  <a:srgbClr val="EFF9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431" name="Freeform 337">
                  <a:extLst>
                    <a:ext uri="{FF2B5EF4-FFF2-40B4-BE49-F238E27FC236}">
                      <a16:creationId xmlns:a16="http://schemas.microsoft.com/office/drawing/2014/main" id="{D0FA20F1-9750-42CB-B93C-EC73D1C84C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227" y="2461935"/>
                  <a:ext cx="2328863" cy="1519516"/>
                </a:xfrm>
                <a:custGeom>
                  <a:avLst/>
                  <a:gdLst>
                    <a:gd name="T0" fmla="*/ 863 w 863"/>
                    <a:gd name="T1" fmla="*/ 96 h 609"/>
                    <a:gd name="T2" fmla="*/ 431 w 863"/>
                    <a:gd name="T3" fmla="*/ 192 h 609"/>
                    <a:gd name="T4" fmla="*/ 0 w 863"/>
                    <a:gd name="T5" fmla="*/ 96 h 609"/>
                    <a:gd name="T6" fmla="*/ 431 w 863"/>
                    <a:gd name="T7" fmla="*/ 0 h 609"/>
                    <a:gd name="T8" fmla="*/ 863 w 863"/>
                    <a:gd name="T9" fmla="*/ 96 h 609"/>
                    <a:gd name="T10" fmla="*/ 863 w 863"/>
                    <a:gd name="T11" fmla="*/ 512 h 609"/>
                    <a:gd name="T12" fmla="*/ 431 w 863"/>
                    <a:gd name="T13" fmla="*/ 609 h 609"/>
                    <a:gd name="T14" fmla="*/ 0 w 863"/>
                    <a:gd name="T15" fmla="*/ 512 h 609"/>
                    <a:gd name="T16" fmla="*/ 0 w 863"/>
                    <a:gd name="T17" fmla="*/ 96 h 6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63" h="609">
                      <a:moveTo>
                        <a:pt x="863" y="96"/>
                      </a:moveTo>
                      <a:cubicBezTo>
                        <a:pt x="863" y="149"/>
                        <a:pt x="670" y="192"/>
                        <a:pt x="431" y="192"/>
                      </a:cubicBezTo>
                      <a:cubicBezTo>
                        <a:pt x="193" y="192"/>
                        <a:pt x="0" y="149"/>
                        <a:pt x="0" y="96"/>
                      </a:cubicBezTo>
                      <a:cubicBezTo>
                        <a:pt x="0" y="43"/>
                        <a:pt x="193" y="0"/>
                        <a:pt x="431" y="0"/>
                      </a:cubicBezTo>
                      <a:cubicBezTo>
                        <a:pt x="670" y="0"/>
                        <a:pt x="863" y="43"/>
                        <a:pt x="863" y="96"/>
                      </a:cubicBezTo>
                      <a:cubicBezTo>
                        <a:pt x="863" y="512"/>
                        <a:pt x="863" y="512"/>
                        <a:pt x="863" y="512"/>
                      </a:cubicBezTo>
                      <a:cubicBezTo>
                        <a:pt x="863" y="566"/>
                        <a:pt x="670" y="609"/>
                        <a:pt x="431" y="609"/>
                      </a:cubicBezTo>
                      <a:cubicBezTo>
                        <a:pt x="193" y="609"/>
                        <a:pt x="0" y="566"/>
                        <a:pt x="0" y="512"/>
                      </a:cubicBezTo>
                      <a:cubicBezTo>
                        <a:pt x="0" y="96"/>
                        <a:pt x="0" y="96"/>
                        <a:pt x="0" y="96"/>
                      </a:cubicBezTo>
                    </a:path>
                  </a:pathLst>
                </a:custGeom>
                <a:noFill/>
                <a:ln w="9525" cap="flat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A1778145-CD01-4A76-A49C-9FEA848AE101}"/>
                  </a:ext>
                </a:extLst>
              </p:cNvPr>
              <p:cNvGrpSpPr/>
              <p:nvPr/>
            </p:nvGrpSpPr>
            <p:grpSpPr>
              <a:xfrm>
                <a:off x="8855466" y="3664718"/>
                <a:ext cx="572382" cy="407923"/>
                <a:chOff x="4858227" y="2461935"/>
                <a:chExt cx="2328863" cy="1622926"/>
              </a:xfrm>
            </p:grpSpPr>
            <p:grpSp>
              <p:nvGrpSpPr>
                <p:cNvPr id="435" name="Group 434">
                  <a:extLst>
                    <a:ext uri="{FF2B5EF4-FFF2-40B4-BE49-F238E27FC236}">
                      <a16:creationId xmlns:a16="http://schemas.microsoft.com/office/drawing/2014/main" id="{DBC83C7A-EA87-4A23-B104-44DC8A35D30B}"/>
                    </a:ext>
                  </a:extLst>
                </p:cNvPr>
                <p:cNvGrpSpPr/>
                <p:nvPr/>
              </p:nvGrpSpPr>
              <p:grpSpPr>
                <a:xfrm>
                  <a:off x="4858227" y="2701241"/>
                  <a:ext cx="2328863" cy="1383620"/>
                  <a:chOff x="4858227" y="2701241"/>
                  <a:chExt cx="2328863" cy="1383620"/>
                </a:xfrm>
              </p:grpSpPr>
              <p:sp>
                <p:nvSpPr>
                  <p:cNvPr id="438" name="Freeform 335">
                    <a:extLst>
                      <a:ext uri="{FF2B5EF4-FFF2-40B4-BE49-F238E27FC236}">
                        <a16:creationId xmlns:a16="http://schemas.microsoft.com/office/drawing/2014/main" id="{787A4C96-B1F1-4270-B3FE-23055CBBE6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58227" y="2701241"/>
                    <a:ext cx="2328863" cy="1280210"/>
                  </a:xfrm>
                  <a:custGeom>
                    <a:avLst/>
                    <a:gdLst>
                      <a:gd name="T0" fmla="*/ 0 w 863"/>
                      <a:gd name="T1" fmla="*/ 0 h 513"/>
                      <a:gd name="T2" fmla="*/ 431 w 863"/>
                      <a:gd name="T3" fmla="*/ 96 h 513"/>
                      <a:gd name="T4" fmla="*/ 863 w 863"/>
                      <a:gd name="T5" fmla="*/ 0 h 513"/>
                      <a:gd name="T6" fmla="*/ 863 w 863"/>
                      <a:gd name="T7" fmla="*/ 416 h 513"/>
                      <a:gd name="T8" fmla="*/ 431 w 863"/>
                      <a:gd name="T9" fmla="*/ 513 h 513"/>
                      <a:gd name="T10" fmla="*/ 0 w 863"/>
                      <a:gd name="T11" fmla="*/ 416 h 513"/>
                      <a:gd name="T12" fmla="*/ 0 w 863"/>
                      <a:gd name="T13" fmla="*/ 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63" h="513">
                        <a:moveTo>
                          <a:pt x="0" y="0"/>
                        </a:moveTo>
                        <a:cubicBezTo>
                          <a:pt x="0" y="53"/>
                          <a:pt x="193" y="96"/>
                          <a:pt x="431" y="96"/>
                        </a:cubicBezTo>
                        <a:cubicBezTo>
                          <a:pt x="670" y="96"/>
                          <a:pt x="863" y="53"/>
                          <a:pt x="863" y="0"/>
                        </a:cubicBezTo>
                        <a:cubicBezTo>
                          <a:pt x="863" y="416"/>
                          <a:pt x="863" y="416"/>
                          <a:pt x="863" y="416"/>
                        </a:cubicBezTo>
                        <a:cubicBezTo>
                          <a:pt x="863" y="470"/>
                          <a:pt x="670" y="513"/>
                          <a:pt x="431" y="513"/>
                        </a:cubicBezTo>
                        <a:cubicBezTo>
                          <a:pt x="193" y="513"/>
                          <a:pt x="0" y="470"/>
                          <a:pt x="0" y="416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Helvetica Neue Light" panose="02000403000000020004" pitchFamily="2" charset="0"/>
                      <a:ea typeface="Helvetica Neue Light" panose="02000403000000020004" pitchFamily="2" charset="0"/>
                    </a:endParaRPr>
                  </a:p>
                </p:txBody>
              </p:sp>
              <p:sp>
                <p:nvSpPr>
                  <p:cNvPr id="439" name="TextBox 438">
                    <a:extLst>
                      <a:ext uri="{FF2B5EF4-FFF2-40B4-BE49-F238E27FC236}">
                        <a16:creationId xmlns:a16="http://schemas.microsoft.com/office/drawing/2014/main" id="{D0CBA9E9-642E-4F74-91A6-09A0B2FAE373}"/>
                      </a:ext>
                    </a:extLst>
                  </p:cNvPr>
                  <p:cNvSpPr txBox="1"/>
                  <p:nvPr/>
                </p:nvSpPr>
                <p:spPr>
                  <a:xfrm>
                    <a:off x="4924657" y="2860366"/>
                    <a:ext cx="2262400" cy="122449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>
                        <a:latin typeface="Helvetica Neue Light" panose="02000403000000020004" pitchFamily="2" charset="0"/>
                        <a:ea typeface="Helvetica Neue Light" panose="02000403000000020004" pitchFamily="2" charset="0"/>
                      </a:rPr>
                      <a:t>VS2</a:t>
                    </a:r>
                    <a:endParaRPr lang="en-IL" sz="1400">
                      <a:latin typeface="Helvetica Neue Light" panose="02000403000000020004" pitchFamily="2" charset="0"/>
                      <a:ea typeface="Helvetica Neue Light" panose="02000403000000020004" pitchFamily="2" charset="0"/>
                    </a:endParaRPr>
                  </a:p>
                </p:txBody>
              </p:sp>
            </p:grpSp>
            <p:sp>
              <p:nvSpPr>
                <p:cNvPr id="436" name="Oval 336">
                  <a:extLst>
                    <a:ext uri="{FF2B5EF4-FFF2-40B4-BE49-F238E27FC236}">
                      <a16:creationId xmlns:a16="http://schemas.microsoft.com/office/drawing/2014/main" id="{8A31526E-FFCA-459E-97D1-4954076A7E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8227" y="2461935"/>
                  <a:ext cx="2328863" cy="478611"/>
                </a:xfrm>
                <a:prstGeom prst="ellipse">
                  <a:avLst/>
                </a:prstGeom>
                <a:solidFill>
                  <a:srgbClr val="EFF9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437" name="Freeform 337">
                  <a:extLst>
                    <a:ext uri="{FF2B5EF4-FFF2-40B4-BE49-F238E27FC236}">
                      <a16:creationId xmlns:a16="http://schemas.microsoft.com/office/drawing/2014/main" id="{A20B75A9-6933-45C4-8DA1-51D5AA7B3A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227" y="2461935"/>
                  <a:ext cx="2328863" cy="1519516"/>
                </a:xfrm>
                <a:custGeom>
                  <a:avLst/>
                  <a:gdLst>
                    <a:gd name="T0" fmla="*/ 863 w 863"/>
                    <a:gd name="T1" fmla="*/ 96 h 609"/>
                    <a:gd name="T2" fmla="*/ 431 w 863"/>
                    <a:gd name="T3" fmla="*/ 192 h 609"/>
                    <a:gd name="T4" fmla="*/ 0 w 863"/>
                    <a:gd name="T5" fmla="*/ 96 h 609"/>
                    <a:gd name="T6" fmla="*/ 431 w 863"/>
                    <a:gd name="T7" fmla="*/ 0 h 609"/>
                    <a:gd name="T8" fmla="*/ 863 w 863"/>
                    <a:gd name="T9" fmla="*/ 96 h 609"/>
                    <a:gd name="T10" fmla="*/ 863 w 863"/>
                    <a:gd name="T11" fmla="*/ 512 h 609"/>
                    <a:gd name="T12" fmla="*/ 431 w 863"/>
                    <a:gd name="T13" fmla="*/ 609 h 609"/>
                    <a:gd name="T14" fmla="*/ 0 w 863"/>
                    <a:gd name="T15" fmla="*/ 512 h 609"/>
                    <a:gd name="T16" fmla="*/ 0 w 863"/>
                    <a:gd name="T17" fmla="*/ 96 h 6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63" h="609">
                      <a:moveTo>
                        <a:pt x="863" y="96"/>
                      </a:moveTo>
                      <a:cubicBezTo>
                        <a:pt x="863" y="149"/>
                        <a:pt x="670" y="192"/>
                        <a:pt x="431" y="192"/>
                      </a:cubicBezTo>
                      <a:cubicBezTo>
                        <a:pt x="193" y="192"/>
                        <a:pt x="0" y="149"/>
                        <a:pt x="0" y="96"/>
                      </a:cubicBezTo>
                      <a:cubicBezTo>
                        <a:pt x="0" y="43"/>
                        <a:pt x="193" y="0"/>
                        <a:pt x="431" y="0"/>
                      </a:cubicBezTo>
                      <a:cubicBezTo>
                        <a:pt x="670" y="0"/>
                        <a:pt x="863" y="43"/>
                        <a:pt x="863" y="96"/>
                      </a:cubicBezTo>
                      <a:cubicBezTo>
                        <a:pt x="863" y="512"/>
                        <a:pt x="863" y="512"/>
                        <a:pt x="863" y="512"/>
                      </a:cubicBezTo>
                      <a:cubicBezTo>
                        <a:pt x="863" y="566"/>
                        <a:pt x="670" y="609"/>
                        <a:pt x="431" y="609"/>
                      </a:cubicBezTo>
                      <a:cubicBezTo>
                        <a:pt x="193" y="609"/>
                        <a:pt x="0" y="566"/>
                        <a:pt x="0" y="512"/>
                      </a:cubicBezTo>
                      <a:cubicBezTo>
                        <a:pt x="0" y="96"/>
                        <a:pt x="0" y="96"/>
                        <a:pt x="0" y="96"/>
                      </a:cubicBezTo>
                    </a:path>
                  </a:pathLst>
                </a:custGeom>
                <a:noFill/>
                <a:ln w="9525" cap="flat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440" name="Group 439">
                <a:extLst>
                  <a:ext uri="{FF2B5EF4-FFF2-40B4-BE49-F238E27FC236}">
                    <a16:creationId xmlns:a16="http://schemas.microsoft.com/office/drawing/2014/main" id="{B59156AD-C02F-4CC1-9C78-E8D6B4D0AEFC}"/>
                  </a:ext>
                </a:extLst>
              </p:cNvPr>
              <p:cNvGrpSpPr/>
              <p:nvPr/>
            </p:nvGrpSpPr>
            <p:grpSpPr>
              <a:xfrm>
                <a:off x="9720118" y="3664718"/>
                <a:ext cx="572382" cy="407923"/>
                <a:chOff x="4858227" y="2461935"/>
                <a:chExt cx="2328863" cy="1622926"/>
              </a:xfrm>
            </p:grpSpPr>
            <p:grpSp>
              <p:nvGrpSpPr>
                <p:cNvPr id="441" name="Group 440">
                  <a:extLst>
                    <a:ext uri="{FF2B5EF4-FFF2-40B4-BE49-F238E27FC236}">
                      <a16:creationId xmlns:a16="http://schemas.microsoft.com/office/drawing/2014/main" id="{03344FC7-EE11-46B2-8217-98EAAAE0C890}"/>
                    </a:ext>
                  </a:extLst>
                </p:cNvPr>
                <p:cNvGrpSpPr/>
                <p:nvPr/>
              </p:nvGrpSpPr>
              <p:grpSpPr>
                <a:xfrm>
                  <a:off x="4858227" y="2701241"/>
                  <a:ext cx="2328863" cy="1383620"/>
                  <a:chOff x="4858227" y="2701241"/>
                  <a:chExt cx="2328863" cy="1383620"/>
                </a:xfrm>
              </p:grpSpPr>
              <p:sp>
                <p:nvSpPr>
                  <p:cNvPr id="444" name="Freeform 335">
                    <a:extLst>
                      <a:ext uri="{FF2B5EF4-FFF2-40B4-BE49-F238E27FC236}">
                        <a16:creationId xmlns:a16="http://schemas.microsoft.com/office/drawing/2014/main" id="{80DABDF0-F6CC-449D-8BDF-E1EA4445FC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58227" y="2701241"/>
                    <a:ext cx="2328863" cy="1280210"/>
                  </a:xfrm>
                  <a:custGeom>
                    <a:avLst/>
                    <a:gdLst>
                      <a:gd name="T0" fmla="*/ 0 w 863"/>
                      <a:gd name="T1" fmla="*/ 0 h 513"/>
                      <a:gd name="T2" fmla="*/ 431 w 863"/>
                      <a:gd name="T3" fmla="*/ 96 h 513"/>
                      <a:gd name="T4" fmla="*/ 863 w 863"/>
                      <a:gd name="T5" fmla="*/ 0 h 513"/>
                      <a:gd name="T6" fmla="*/ 863 w 863"/>
                      <a:gd name="T7" fmla="*/ 416 h 513"/>
                      <a:gd name="T8" fmla="*/ 431 w 863"/>
                      <a:gd name="T9" fmla="*/ 513 h 513"/>
                      <a:gd name="T10" fmla="*/ 0 w 863"/>
                      <a:gd name="T11" fmla="*/ 416 h 513"/>
                      <a:gd name="T12" fmla="*/ 0 w 863"/>
                      <a:gd name="T13" fmla="*/ 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63" h="513">
                        <a:moveTo>
                          <a:pt x="0" y="0"/>
                        </a:moveTo>
                        <a:cubicBezTo>
                          <a:pt x="0" y="53"/>
                          <a:pt x="193" y="96"/>
                          <a:pt x="431" y="96"/>
                        </a:cubicBezTo>
                        <a:cubicBezTo>
                          <a:pt x="670" y="96"/>
                          <a:pt x="863" y="53"/>
                          <a:pt x="863" y="0"/>
                        </a:cubicBezTo>
                        <a:cubicBezTo>
                          <a:pt x="863" y="416"/>
                          <a:pt x="863" y="416"/>
                          <a:pt x="863" y="416"/>
                        </a:cubicBezTo>
                        <a:cubicBezTo>
                          <a:pt x="863" y="470"/>
                          <a:pt x="670" y="513"/>
                          <a:pt x="431" y="513"/>
                        </a:cubicBezTo>
                        <a:cubicBezTo>
                          <a:pt x="193" y="513"/>
                          <a:pt x="0" y="470"/>
                          <a:pt x="0" y="416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Helvetica Neue Light" panose="02000403000000020004" pitchFamily="2" charset="0"/>
                      <a:ea typeface="Helvetica Neue Light" panose="02000403000000020004" pitchFamily="2" charset="0"/>
                    </a:endParaRPr>
                  </a:p>
                </p:txBody>
              </p:sp>
              <p:sp>
                <p:nvSpPr>
                  <p:cNvPr id="445" name="TextBox 444">
                    <a:extLst>
                      <a:ext uri="{FF2B5EF4-FFF2-40B4-BE49-F238E27FC236}">
                        <a16:creationId xmlns:a16="http://schemas.microsoft.com/office/drawing/2014/main" id="{74404944-D635-4C86-A323-382B0CCD5175}"/>
                      </a:ext>
                    </a:extLst>
                  </p:cNvPr>
                  <p:cNvSpPr txBox="1"/>
                  <p:nvPr/>
                </p:nvSpPr>
                <p:spPr>
                  <a:xfrm>
                    <a:off x="4924657" y="2860366"/>
                    <a:ext cx="2262400" cy="122449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>
                        <a:latin typeface="Helvetica Neue Light" panose="02000403000000020004" pitchFamily="2" charset="0"/>
                        <a:ea typeface="Helvetica Neue Light" panose="02000403000000020004" pitchFamily="2" charset="0"/>
                      </a:rPr>
                      <a:t>VS3</a:t>
                    </a:r>
                    <a:endParaRPr lang="en-IL" sz="1400">
                      <a:latin typeface="Helvetica Neue Light" panose="02000403000000020004" pitchFamily="2" charset="0"/>
                      <a:ea typeface="Helvetica Neue Light" panose="02000403000000020004" pitchFamily="2" charset="0"/>
                    </a:endParaRPr>
                  </a:p>
                </p:txBody>
              </p:sp>
            </p:grpSp>
            <p:sp>
              <p:nvSpPr>
                <p:cNvPr id="442" name="Oval 336">
                  <a:extLst>
                    <a:ext uri="{FF2B5EF4-FFF2-40B4-BE49-F238E27FC236}">
                      <a16:creationId xmlns:a16="http://schemas.microsoft.com/office/drawing/2014/main" id="{2BC7F192-1023-4761-95DB-932A31E78D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8227" y="2461935"/>
                  <a:ext cx="2328863" cy="478611"/>
                </a:xfrm>
                <a:prstGeom prst="ellipse">
                  <a:avLst/>
                </a:prstGeom>
                <a:solidFill>
                  <a:srgbClr val="EFF9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443" name="Freeform 337">
                  <a:extLst>
                    <a:ext uri="{FF2B5EF4-FFF2-40B4-BE49-F238E27FC236}">
                      <a16:creationId xmlns:a16="http://schemas.microsoft.com/office/drawing/2014/main" id="{FF140B20-3EF0-47A0-867D-415798AEB5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227" y="2461935"/>
                  <a:ext cx="2328863" cy="1519516"/>
                </a:xfrm>
                <a:custGeom>
                  <a:avLst/>
                  <a:gdLst>
                    <a:gd name="T0" fmla="*/ 863 w 863"/>
                    <a:gd name="T1" fmla="*/ 96 h 609"/>
                    <a:gd name="T2" fmla="*/ 431 w 863"/>
                    <a:gd name="T3" fmla="*/ 192 h 609"/>
                    <a:gd name="T4" fmla="*/ 0 w 863"/>
                    <a:gd name="T5" fmla="*/ 96 h 609"/>
                    <a:gd name="T6" fmla="*/ 431 w 863"/>
                    <a:gd name="T7" fmla="*/ 0 h 609"/>
                    <a:gd name="T8" fmla="*/ 863 w 863"/>
                    <a:gd name="T9" fmla="*/ 96 h 609"/>
                    <a:gd name="T10" fmla="*/ 863 w 863"/>
                    <a:gd name="T11" fmla="*/ 512 h 609"/>
                    <a:gd name="T12" fmla="*/ 431 w 863"/>
                    <a:gd name="T13" fmla="*/ 609 h 609"/>
                    <a:gd name="T14" fmla="*/ 0 w 863"/>
                    <a:gd name="T15" fmla="*/ 512 h 609"/>
                    <a:gd name="T16" fmla="*/ 0 w 863"/>
                    <a:gd name="T17" fmla="*/ 96 h 6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63" h="609">
                      <a:moveTo>
                        <a:pt x="863" y="96"/>
                      </a:moveTo>
                      <a:cubicBezTo>
                        <a:pt x="863" y="149"/>
                        <a:pt x="670" y="192"/>
                        <a:pt x="431" y="192"/>
                      </a:cubicBezTo>
                      <a:cubicBezTo>
                        <a:pt x="193" y="192"/>
                        <a:pt x="0" y="149"/>
                        <a:pt x="0" y="96"/>
                      </a:cubicBezTo>
                      <a:cubicBezTo>
                        <a:pt x="0" y="43"/>
                        <a:pt x="193" y="0"/>
                        <a:pt x="431" y="0"/>
                      </a:cubicBezTo>
                      <a:cubicBezTo>
                        <a:pt x="670" y="0"/>
                        <a:pt x="863" y="43"/>
                        <a:pt x="863" y="96"/>
                      </a:cubicBezTo>
                      <a:cubicBezTo>
                        <a:pt x="863" y="512"/>
                        <a:pt x="863" y="512"/>
                        <a:pt x="863" y="512"/>
                      </a:cubicBezTo>
                      <a:cubicBezTo>
                        <a:pt x="863" y="566"/>
                        <a:pt x="670" y="609"/>
                        <a:pt x="431" y="609"/>
                      </a:cubicBezTo>
                      <a:cubicBezTo>
                        <a:pt x="193" y="609"/>
                        <a:pt x="0" y="566"/>
                        <a:pt x="0" y="512"/>
                      </a:cubicBezTo>
                      <a:cubicBezTo>
                        <a:pt x="0" y="96"/>
                        <a:pt x="0" y="96"/>
                        <a:pt x="0" y="96"/>
                      </a:cubicBezTo>
                    </a:path>
                  </a:pathLst>
                </a:custGeom>
                <a:noFill/>
                <a:ln w="9525" cap="flat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446" name="Group 445">
                <a:extLst>
                  <a:ext uri="{FF2B5EF4-FFF2-40B4-BE49-F238E27FC236}">
                    <a16:creationId xmlns:a16="http://schemas.microsoft.com/office/drawing/2014/main" id="{65128A53-72E7-453D-A15F-EA08B59FC64B}"/>
                  </a:ext>
                </a:extLst>
              </p:cNvPr>
              <p:cNvGrpSpPr/>
              <p:nvPr/>
            </p:nvGrpSpPr>
            <p:grpSpPr>
              <a:xfrm>
                <a:off x="11102708" y="3664718"/>
                <a:ext cx="572382" cy="407923"/>
                <a:chOff x="4858227" y="2461935"/>
                <a:chExt cx="2328863" cy="1622926"/>
              </a:xfrm>
            </p:grpSpPr>
            <p:grpSp>
              <p:nvGrpSpPr>
                <p:cNvPr id="447" name="Group 446">
                  <a:extLst>
                    <a:ext uri="{FF2B5EF4-FFF2-40B4-BE49-F238E27FC236}">
                      <a16:creationId xmlns:a16="http://schemas.microsoft.com/office/drawing/2014/main" id="{15515B12-D867-436E-A404-0A6B999D1ADF}"/>
                    </a:ext>
                  </a:extLst>
                </p:cNvPr>
                <p:cNvGrpSpPr/>
                <p:nvPr/>
              </p:nvGrpSpPr>
              <p:grpSpPr>
                <a:xfrm>
                  <a:off x="4858227" y="2701241"/>
                  <a:ext cx="2328863" cy="1383620"/>
                  <a:chOff x="4858227" y="2701241"/>
                  <a:chExt cx="2328863" cy="1383620"/>
                </a:xfrm>
              </p:grpSpPr>
              <p:sp>
                <p:nvSpPr>
                  <p:cNvPr id="450" name="Freeform 335">
                    <a:extLst>
                      <a:ext uri="{FF2B5EF4-FFF2-40B4-BE49-F238E27FC236}">
                        <a16:creationId xmlns:a16="http://schemas.microsoft.com/office/drawing/2014/main" id="{E7D73FCA-8645-4F4E-8026-F918408732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58227" y="2701241"/>
                    <a:ext cx="2328863" cy="1280210"/>
                  </a:xfrm>
                  <a:custGeom>
                    <a:avLst/>
                    <a:gdLst>
                      <a:gd name="T0" fmla="*/ 0 w 863"/>
                      <a:gd name="T1" fmla="*/ 0 h 513"/>
                      <a:gd name="T2" fmla="*/ 431 w 863"/>
                      <a:gd name="T3" fmla="*/ 96 h 513"/>
                      <a:gd name="T4" fmla="*/ 863 w 863"/>
                      <a:gd name="T5" fmla="*/ 0 h 513"/>
                      <a:gd name="T6" fmla="*/ 863 w 863"/>
                      <a:gd name="T7" fmla="*/ 416 h 513"/>
                      <a:gd name="T8" fmla="*/ 431 w 863"/>
                      <a:gd name="T9" fmla="*/ 513 h 513"/>
                      <a:gd name="T10" fmla="*/ 0 w 863"/>
                      <a:gd name="T11" fmla="*/ 416 h 513"/>
                      <a:gd name="T12" fmla="*/ 0 w 863"/>
                      <a:gd name="T13" fmla="*/ 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63" h="513">
                        <a:moveTo>
                          <a:pt x="0" y="0"/>
                        </a:moveTo>
                        <a:cubicBezTo>
                          <a:pt x="0" y="53"/>
                          <a:pt x="193" y="96"/>
                          <a:pt x="431" y="96"/>
                        </a:cubicBezTo>
                        <a:cubicBezTo>
                          <a:pt x="670" y="96"/>
                          <a:pt x="863" y="53"/>
                          <a:pt x="863" y="0"/>
                        </a:cubicBezTo>
                        <a:cubicBezTo>
                          <a:pt x="863" y="416"/>
                          <a:pt x="863" y="416"/>
                          <a:pt x="863" y="416"/>
                        </a:cubicBezTo>
                        <a:cubicBezTo>
                          <a:pt x="863" y="470"/>
                          <a:pt x="670" y="513"/>
                          <a:pt x="431" y="513"/>
                        </a:cubicBezTo>
                        <a:cubicBezTo>
                          <a:pt x="193" y="513"/>
                          <a:pt x="0" y="470"/>
                          <a:pt x="0" y="416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Helvetica Neue Light" panose="02000403000000020004" pitchFamily="2" charset="0"/>
                      <a:ea typeface="Helvetica Neue Light" panose="02000403000000020004" pitchFamily="2" charset="0"/>
                    </a:endParaRPr>
                  </a:p>
                </p:txBody>
              </p:sp>
              <p:sp>
                <p:nvSpPr>
                  <p:cNvPr id="451" name="TextBox 450">
                    <a:extLst>
                      <a:ext uri="{FF2B5EF4-FFF2-40B4-BE49-F238E27FC236}">
                        <a16:creationId xmlns:a16="http://schemas.microsoft.com/office/drawing/2014/main" id="{C3FDD780-279F-4D6F-9163-8702F5741501}"/>
                      </a:ext>
                    </a:extLst>
                  </p:cNvPr>
                  <p:cNvSpPr txBox="1"/>
                  <p:nvPr/>
                </p:nvSpPr>
                <p:spPr>
                  <a:xfrm>
                    <a:off x="4924657" y="2860366"/>
                    <a:ext cx="2262400" cy="122449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err="1">
                        <a:latin typeface="Helvetica Neue Light" panose="02000403000000020004" pitchFamily="2" charset="0"/>
                        <a:ea typeface="Helvetica Neue Light" panose="02000403000000020004" pitchFamily="2" charset="0"/>
                      </a:rPr>
                      <a:t>VS</a:t>
                    </a:r>
                    <a:r>
                      <a:rPr lang="en-US" sz="1400" baseline="-14000" err="1">
                        <a:latin typeface="Helvetica Neue Light" panose="02000403000000020004" pitchFamily="2" charset="0"/>
                        <a:ea typeface="Helvetica Neue Light" panose="02000403000000020004" pitchFamily="2" charset="0"/>
                      </a:rPr>
                      <a:t>n</a:t>
                    </a:r>
                    <a:endParaRPr lang="en-IL" sz="1400" baseline="-14000">
                      <a:latin typeface="Helvetica Neue Light" panose="02000403000000020004" pitchFamily="2" charset="0"/>
                      <a:ea typeface="Helvetica Neue Light" panose="02000403000000020004" pitchFamily="2" charset="0"/>
                    </a:endParaRPr>
                  </a:p>
                </p:txBody>
              </p:sp>
            </p:grpSp>
            <p:sp>
              <p:nvSpPr>
                <p:cNvPr id="448" name="Oval 336">
                  <a:extLst>
                    <a:ext uri="{FF2B5EF4-FFF2-40B4-BE49-F238E27FC236}">
                      <a16:creationId xmlns:a16="http://schemas.microsoft.com/office/drawing/2014/main" id="{0F8D4406-840B-47E2-A957-9F23A676BB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8227" y="2461935"/>
                  <a:ext cx="2328863" cy="478611"/>
                </a:xfrm>
                <a:prstGeom prst="ellipse">
                  <a:avLst/>
                </a:prstGeom>
                <a:solidFill>
                  <a:srgbClr val="EFF9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449" name="Freeform 337">
                  <a:extLst>
                    <a:ext uri="{FF2B5EF4-FFF2-40B4-BE49-F238E27FC236}">
                      <a16:creationId xmlns:a16="http://schemas.microsoft.com/office/drawing/2014/main" id="{8C96CBC5-5B58-4924-81B6-D3EA6FC57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227" y="2461935"/>
                  <a:ext cx="2328863" cy="1519516"/>
                </a:xfrm>
                <a:custGeom>
                  <a:avLst/>
                  <a:gdLst>
                    <a:gd name="T0" fmla="*/ 863 w 863"/>
                    <a:gd name="T1" fmla="*/ 96 h 609"/>
                    <a:gd name="T2" fmla="*/ 431 w 863"/>
                    <a:gd name="T3" fmla="*/ 192 h 609"/>
                    <a:gd name="T4" fmla="*/ 0 w 863"/>
                    <a:gd name="T5" fmla="*/ 96 h 609"/>
                    <a:gd name="T6" fmla="*/ 431 w 863"/>
                    <a:gd name="T7" fmla="*/ 0 h 609"/>
                    <a:gd name="T8" fmla="*/ 863 w 863"/>
                    <a:gd name="T9" fmla="*/ 96 h 609"/>
                    <a:gd name="T10" fmla="*/ 863 w 863"/>
                    <a:gd name="T11" fmla="*/ 512 h 609"/>
                    <a:gd name="T12" fmla="*/ 431 w 863"/>
                    <a:gd name="T13" fmla="*/ 609 h 609"/>
                    <a:gd name="T14" fmla="*/ 0 w 863"/>
                    <a:gd name="T15" fmla="*/ 512 h 609"/>
                    <a:gd name="T16" fmla="*/ 0 w 863"/>
                    <a:gd name="T17" fmla="*/ 96 h 6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63" h="609">
                      <a:moveTo>
                        <a:pt x="863" y="96"/>
                      </a:moveTo>
                      <a:cubicBezTo>
                        <a:pt x="863" y="149"/>
                        <a:pt x="670" y="192"/>
                        <a:pt x="431" y="192"/>
                      </a:cubicBezTo>
                      <a:cubicBezTo>
                        <a:pt x="193" y="192"/>
                        <a:pt x="0" y="149"/>
                        <a:pt x="0" y="96"/>
                      </a:cubicBezTo>
                      <a:cubicBezTo>
                        <a:pt x="0" y="43"/>
                        <a:pt x="193" y="0"/>
                        <a:pt x="431" y="0"/>
                      </a:cubicBezTo>
                      <a:cubicBezTo>
                        <a:pt x="670" y="0"/>
                        <a:pt x="863" y="43"/>
                        <a:pt x="863" y="96"/>
                      </a:cubicBezTo>
                      <a:cubicBezTo>
                        <a:pt x="863" y="512"/>
                        <a:pt x="863" y="512"/>
                        <a:pt x="863" y="512"/>
                      </a:cubicBezTo>
                      <a:cubicBezTo>
                        <a:pt x="863" y="566"/>
                        <a:pt x="670" y="609"/>
                        <a:pt x="431" y="609"/>
                      </a:cubicBezTo>
                      <a:cubicBezTo>
                        <a:pt x="193" y="609"/>
                        <a:pt x="0" y="566"/>
                        <a:pt x="0" y="512"/>
                      </a:cubicBezTo>
                      <a:cubicBezTo>
                        <a:pt x="0" y="96"/>
                        <a:pt x="0" y="96"/>
                        <a:pt x="0" y="96"/>
                      </a:cubicBezTo>
                    </a:path>
                  </a:pathLst>
                </a:custGeom>
                <a:noFill/>
                <a:ln w="9525" cap="flat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</p:grpSp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FDC1E2F0-A02D-42C4-93B8-CE454F4AA868}"/>
              </a:ext>
            </a:extLst>
          </p:cNvPr>
          <p:cNvGrpSpPr/>
          <p:nvPr/>
        </p:nvGrpSpPr>
        <p:grpSpPr>
          <a:xfrm>
            <a:off x="7968819" y="1640973"/>
            <a:ext cx="3721552" cy="952934"/>
            <a:chOff x="7968819" y="1757522"/>
            <a:chExt cx="3721552" cy="952934"/>
          </a:xfrm>
        </p:grpSpPr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E3901456-B4DC-4892-B6C3-ED9A92B9A7DB}"/>
                </a:ext>
              </a:extLst>
            </p:cNvPr>
            <p:cNvGrpSpPr/>
            <p:nvPr/>
          </p:nvGrpSpPr>
          <p:grpSpPr>
            <a:xfrm>
              <a:off x="7968819" y="1757522"/>
              <a:ext cx="595544" cy="506340"/>
              <a:chOff x="7419878" y="1394587"/>
              <a:chExt cx="851545" cy="723995"/>
            </a:xfrm>
          </p:grpSpPr>
          <p:sp>
            <p:nvSpPr>
              <p:cNvPr id="456" name="Freeform 5">
                <a:extLst>
                  <a:ext uri="{FF2B5EF4-FFF2-40B4-BE49-F238E27FC236}">
                    <a16:creationId xmlns:a16="http://schemas.microsoft.com/office/drawing/2014/main" id="{C124BE97-6825-463A-9A54-07A38A855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5062" y="1394587"/>
                <a:ext cx="761179" cy="723995"/>
              </a:xfrm>
              <a:custGeom>
                <a:avLst/>
                <a:gdLst>
                  <a:gd name="T0" fmla="*/ 399 w 2088"/>
                  <a:gd name="T1" fmla="*/ 1986 h 1986"/>
                  <a:gd name="T2" fmla="*/ 0 w 2088"/>
                  <a:gd name="T3" fmla="*/ 759 h 1986"/>
                  <a:gd name="T4" fmla="*/ 1044 w 2088"/>
                  <a:gd name="T5" fmla="*/ 0 h 1986"/>
                  <a:gd name="T6" fmla="*/ 2088 w 2088"/>
                  <a:gd name="T7" fmla="*/ 759 h 1986"/>
                  <a:gd name="T8" fmla="*/ 1689 w 2088"/>
                  <a:gd name="T9" fmla="*/ 1986 h 1986"/>
                  <a:gd name="T10" fmla="*/ 399 w 2088"/>
                  <a:gd name="T11" fmla="*/ 1986 h 1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88" h="1986">
                    <a:moveTo>
                      <a:pt x="399" y="1986"/>
                    </a:moveTo>
                    <a:lnTo>
                      <a:pt x="0" y="759"/>
                    </a:lnTo>
                    <a:lnTo>
                      <a:pt x="1044" y="0"/>
                    </a:lnTo>
                    <a:lnTo>
                      <a:pt x="2088" y="759"/>
                    </a:lnTo>
                    <a:lnTo>
                      <a:pt x="1689" y="1986"/>
                    </a:lnTo>
                    <a:lnTo>
                      <a:pt x="399" y="198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accent4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1C6FCB38-5011-4C6C-976E-20ECACF537AC}"/>
                  </a:ext>
                </a:extLst>
              </p:cNvPr>
              <p:cNvSpPr txBox="1"/>
              <p:nvPr/>
            </p:nvSpPr>
            <p:spPr>
              <a:xfrm>
                <a:off x="7419878" y="1574226"/>
                <a:ext cx="851545" cy="48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err="1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M</a:t>
                </a:r>
                <a:r>
                  <a:rPr lang="en-US" sz="1600" baseline="-25000" err="1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p</a:t>
                </a:r>
                <a:endParaRPr lang="en-IL" sz="1600" baseline="-250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0B59405B-0F38-4A33-954A-7ED7D9681E53}"/>
                </a:ext>
              </a:extLst>
            </p:cNvPr>
            <p:cNvGrpSpPr/>
            <p:nvPr/>
          </p:nvGrpSpPr>
          <p:grpSpPr>
            <a:xfrm>
              <a:off x="7990815" y="2302533"/>
              <a:ext cx="3684275" cy="407923"/>
              <a:chOff x="7990815" y="3664718"/>
              <a:chExt cx="3684275" cy="407923"/>
            </a:xfrm>
          </p:grpSpPr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9294CD48-BC95-421C-93B2-479EBCB3D4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36805" y="3851712"/>
                <a:ext cx="348526" cy="0"/>
              </a:xfrm>
              <a:prstGeom prst="line">
                <a:avLst/>
              </a:prstGeom>
              <a:ln w="12700" cap="flat" cmpd="sng" algn="ctr">
                <a:solidFill>
                  <a:srgbClr val="00B0F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461" name="Group 460">
                <a:extLst>
                  <a:ext uri="{FF2B5EF4-FFF2-40B4-BE49-F238E27FC236}">
                    <a16:creationId xmlns:a16="http://schemas.microsoft.com/office/drawing/2014/main" id="{7D2BF9B9-5022-4953-ABCE-F895E49B40D7}"/>
                  </a:ext>
                </a:extLst>
              </p:cNvPr>
              <p:cNvGrpSpPr/>
              <p:nvPr/>
            </p:nvGrpSpPr>
            <p:grpSpPr>
              <a:xfrm>
                <a:off x="7990815" y="3664718"/>
                <a:ext cx="572382" cy="407923"/>
                <a:chOff x="4858227" y="2461935"/>
                <a:chExt cx="2328863" cy="1622926"/>
              </a:xfrm>
            </p:grpSpPr>
            <p:grpSp>
              <p:nvGrpSpPr>
                <p:cNvPr id="480" name="Group 479">
                  <a:extLst>
                    <a:ext uri="{FF2B5EF4-FFF2-40B4-BE49-F238E27FC236}">
                      <a16:creationId xmlns:a16="http://schemas.microsoft.com/office/drawing/2014/main" id="{71B224E7-A583-4826-9A3C-777F3D56C909}"/>
                    </a:ext>
                  </a:extLst>
                </p:cNvPr>
                <p:cNvGrpSpPr/>
                <p:nvPr/>
              </p:nvGrpSpPr>
              <p:grpSpPr>
                <a:xfrm>
                  <a:off x="4858227" y="2701241"/>
                  <a:ext cx="2328863" cy="1383620"/>
                  <a:chOff x="4858227" y="2701241"/>
                  <a:chExt cx="2328863" cy="1383620"/>
                </a:xfrm>
              </p:grpSpPr>
              <p:sp>
                <p:nvSpPr>
                  <p:cNvPr id="483" name="Freeform 335">
                    <a:extLst>
                      <a:ext uri="{FF2B5EF4-FFF2-40B4-BE49-F238E27FC236}">
                        <a16:creationId xmlns:a16="http://schemas.microsoft.com/office/drawing/2014/main" id="{E57F3663-9688-41A9-AFCE-9F4BA85D2C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58227" y="2701241"/>
                    <a:ext cx="2328863" cy="1280210"/>
                  </a:xfrm>
                  <a:custGeom>
                    <a:avLst/>
                    <a:gdLst>
                      <a:gd name="T0" fmla="*/ 0 w 863"/>
                      <a:gd name="T1" fmla="*/ 0 h 513"/>
                      <a:gd name="T2" fmla="*/ 431 w 863"/>
                      <a:gd name="T3" fmla="*/ 96 h 513"/>
                      <a:gd name="T4" fmla="*/ 863 w 863"/>
                      <a:gd name="T5" fmla="*/ 0 h 513"/>
                      <a:gd name="T6" fmla="*/ 863 w 863"/>
                      <a:gd name="T7" fmla="*/ 416 h 513"/>
                      <a:gd name="T8" fmla="*/ 431 w 863"/>
                      <a:gd name="T9" fmla="*/ 513 h 513"/>
                      <a:gd name="T10" fmla="*/ 0 w 863"/>
                      <a:gd name="T11" fmla="*/ 416 h 513"/>
                      <a:gd name="T12" fmla="*/ 0 w 863"/>
                      <a:gd name="T13" fmla="*/ 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63" h="513">
                        <a:moveTo>
                          <a:pt x="0" y="0"/>
                        </a:moveTo>
                        <a:cubicBezTo>
                          <a:pt x="0" y="53"/>
                          <a:pt x="193" y="96"/>
                          <a:pt x="431" y="96"/>
                        </a:cubicBezTo>
                        <a:cubicBezTo>
                          <a:pt x="670" y="96"/>
                          <a:pt x="863" y="53"/>
                          <a:pt x="863" y="0"/>
                        </a:cubicBezTo>
                        <a:cubicBezTo>
                          <a:pt x="863" y="416"/>
                          <a:pt x="863" y="416"/>
                          <a:pt x="863" y="416"/>
                        </a:cubicBezTo>
                        <a:cubicBezTo>
                          <a:pt x="863" y="470"/>
                          <a:pt x="670" y="513"/>
                          <a:pt x="431" y="513"/>
                        </a:cubicBezTo>
                        <a:cubicBezTo>
                          <a:pt x="193" y="513"/>
                          <a:pt x="0" y="470"/>
                          <a:pt x="0" y="416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Helvetica Neue Light" panose="02000403000000020004" pitchFamily="2" charset="0"/>
                      <a:ea typeface="Helvetica Neue Light" panose="02000403000000020004" pitchFamily="2" charset="0"/>
                    </a:endParaRPr>
                  </a:p>
                </p:txBody>
              </p:sp>
              <p:sp>
                <p:nvSpPr>
                  <p:cNvPr id="484" name="TextBox 483">
                    <a:extLst>
                      <a:ext uri="{FF2B5EF4-FFF2-40B4-BE49-F238E27FC236}">
                        <a16:creationId xmlns:a16="http://schemas.microsoft.com/office/drawing/2014/main" id="{9CDA75CA-13A2-4FAB-931D-20BCD238BF23}"/>
                      </a:ext>
                    </a:extLst>
                  </p:cNvPr>
                  <p:cNvSpPr txBox="1"/>
                  <p:nvPr/>
                </p:nvSpPr>
                <p:spPr>
                  <a:xfrm>
                    <a:off x="4924657" y="2860366"/>
                    <a:ext cx="2262400" cy="122449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>
                        <a:latin typeface="Helvetica Neue Light" panose="02000403000000020004" pitchFamily="2" charset="0"/>
                        <a:ea typeface="Helvetica Neue Light" panose="02000403000000020004" pitchFamily="2" charset="0"/>
                      </a:rPr>
                      <a:t>VS1</a:t>
                    </a:r>
                    <a:endParaRPr lang="en-IL" sz="1400">
                      <a:latin typeface="Helvetica Neue Light" panose="02000403000000020004" pitchFamily="2" charset="0"/>
                      <a:ea typeface="Helvetica Neue Light" panose="02000403000000020004" pitchFamily="2" charset="0"/>
                    </a:endParaRPr>
                  </a:p>
                </p:txBody>
              </p:sp>
            </p:grpSp>
            <p:sp>
              <p:nvSpPr>
                <p:cNvPr id="481" name="Oval 336">
                  <a:extLst>
                    <a:ext uri="{FF2B5EF4-FFF2-40B4-BE49-F238E27FC236}">
                      <a16:creationId xmlns:a16="http://schemas.microsoft.com/office/drawing/2014/main" id="{0E94F711-8FBA-4578-B627-E7E1F64D94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8227" y="2461935"/>
                  <a:ext cx="2328863" cy="478611"/>
                </a:xfrm>
                <a:prstGeom prst="ellipse">
                  <a:avLst/>
                </a:prstGeom>
                <a:solidFill>
                  <a:srgbClr val="EFF9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482" name="Freeform 337">
                  <a:extLst>
                    <a:ext uri="{FF2B5EF4-FFF2-40B4-BE49-F238E27FC236}">
                      <a16:creationId xmlns:a16="http://schemas.microsoft.com/office/drawing/2014/main" id="{6D176DFB-FB68-49F3-9DF4-183C326885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227" y="2461935"/>
                  <a:ext cx="2328863" cy="1519516"/>
                </a:xfrm>
                <a:custGeom>
                  <a:avLst/>
                  <a:gdLst>
                    <a:gd name="T0" fmla="*/ 863 w 863"/>
                    <a:gd name="T1" fmla="*/ 96 h 609"/>
                    <a:gd name="T2" fmla="*/ 431 w 863"/>
                    <a:gd name="T3" fmla="*/ 192 h 609"/>
                    <a:gd name="T4" fmla="*/ 0 w 863"/>
                    <a:gd name="T5" fmla="*/ 96 h 609"/>
                    <a:gd name="T6" fmla="*/ 431 w 863"/>
                    <a:gd name="T7" fmla="*/ 0 h 609"/>
                    <a:gd name="T8" fmla="*/ 863 w 863"/>
                    <a:gd name="T9" fmla="*/ 96 h 609"/>
                    <a:gd name="T10" fmla="*/ 863 w 863"/>
                    <a:gd name="T11" fmla="*/ 512 h 609"/>
                    <a:gd name="T12" fmla="*/ 431 w 863"/>
                    <a:gd name="T13" fmla="*/ 609 h 609"/>
                    <a:gd name="T14" fmla="*/ 0 w 863"/>
                    <a:gd name="T15" fmla="*/ 512 h 609"/>
                    <a:gd name="T16" fmla="*/ 0 w 863"/>
                    <a:gd name="T17" fmla="*/ 96 h 6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63" h="609">
                      <a:moveTo>
                        <a:pt x="863" y="96"/>
                      </a:moveTo>
                      <a:cubicBezTo>
                        <a:pt x="863" y="149"/>
                        <a:pt x="670" y="192"/>
                        <a:pt x="431" y="192"/>
                      </a:cubicBezTo>
                      <a:cubicBezTo>
                        <a:pt x="193" y="192"/>
                        <a:pt x="0" y="149"/>
                        <a:pt x="0" y="96"/>
                      </a:cubicBezTo>
                      <a:cubicBezTo>
                        <a:pt x="0" y="43"/>
                        <a:pt x="193" y="0"/>
                        <a:pt x="431" y="0"/>
                      </a:cubicBezTo>
                      <a:cubicBezTo>
                        <a:pt x="670" y="0"/>
                        <a:pt x="863" y="43"/>
                        <a:pt x="863" y="96"/>
                      </a:cubicBezTo>
                      <a:cubicBezTo>
                        <a:pt x="863" y="512"/>
                        <a:pt x="863" y="512"/>
                        <a:pt x="863" y="512"/>
                      </a:cubicBezTo>
                      <a:cubicBezTo>
                        <a:pt x="863" y="566"/>
                        <a:pt x="670" y="609"/>
                        <a:pt x="431" y="609"/>
                      </a:cubicBezTo>
                      <a:cubicBezTo>
                        <a:pt x="193" y="609"/>
                        <a:pt x="0" y="566"/>
                        <a:pt x="0" y="512"/>
                      </a:cubicBezTo>
                      <a:cubicBezTo>
                        <a:pt x="0" y="96"/>
                        <a:pt x="0" y="96"/>
                        <a:pt x="0" y="96"/>
                      </a:cubicBezTo>
                    </a:path>
                  </a:pathLst>
                </a:custGeom>
                <a:noFill/>
                <a:ln w="9525" cap="flat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462" name="Group 461">
                <a:extLst>
                  <a:ext uri="{FF2B5EF4-FFF2-40B4-BE49-F238E27FC236}">
                    <a16:creationId xmlns:a16="http://schemas.microsoft.com/office/drawing/2014/main" id="{F43B1A5A-1F0A-48F9-BEDC-6B99EC2F8728}"/>
                  </a:ext>
                </a:extLst>
              </p:cNvPr>
              <p:cNvGrpSpPr/>
              <p:nvPr/>
            </p:nvGrpSpPr>
            <p:grpSpPr>
              <a:xfrm>
                <a:off x="8855466" y="3664718"/>
                <a:ext cx="572382" cy="407923"/>
                <a:chOff x="4858227" y="2461935"/>
                <a:chExt cx="2328863" cy="1622926"/>
              </a:xfrm>
            </p:grpSpPr>
            <p:grpSp>
              <p:nvGrpSpPr>
                <p:cNvPr id="475" name="Group 474">
                  <a:extLst>
                    <a:ext uri="{FF2B5EF4-FFF2-40B4-BE49-F238E27FC236}">
                      <a16:creationId xmlns:a16="http://schemas.microsoft.com/office/drawing/2014/main" id="{BEDA9EEF-A80B-4F35-BDD9-0AE03687E80C}"/>
                    </a:ext>
                  </a:extLst>
                </p:cNvPr>
                <p:cNvGrpSpPr/>
                <p:nvPr/>
              </p:nvGrpSpPr>
              <p:grpSpPr>
                <a:xfrm>
                  <a:off x="4858227" y="2701241"/>
                  <a:ext cx="2328863" cy="1383620"/>
                  <a:chOff x="4858227" y="2701241"/>
                  <a:chExt cx="2328863" cy="1383620"/>
                </a:xfrm>
              </p:grpSpPr>
              <p:sp>
                <p:nvSpPr>
                  <p:cNvPr id="478" name="Freeform 335">
                    <a:extLst>
                      <a:ext uri="{FF2B5EF4-FFF2-40B4-BE49-F238E27FC236}">
                        <a16:creationId xmlns:a16="http://schemas.microsoft.com/office/drawing/2014/main" id="{CB5A0BDC-1ACE-41E5-A385-5B0E7008AC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58227" y="2701241"/>
                    <a:ext cx="2328863" cy="1280210"/>
                  </a:xfrm>
                  <a:custGeom>
                    <a:avLst/>
                    <a:gdLst>
                      <a:gd name="T0" fmla="*/ 0 w 863"/>
                      <a:gd name="T1" fmla="*/ 0 h 513"/>
                      <a:gd name="T2" fmla="*/ 431 w 863"/>
                      <a:gd name="T3" fmla="*/ 96 h 513"/>
                      <a:gd name="T4" fmla="*/ 863 w 863"/>
                      <a:gd name="T5" fmla="*/ 0 h 513"/>
                      <a:gd name="T6" fmla="*/ 863 w 863"/>
                      <a:gd name="T7" fmla="*/ 416 h 513"/>
                      <a:gd name="T8" fmla="*/ 431 w 863"/>
                      <a:gd name="T9" fmla="*/ 513 h 513"/>
                      <a:gd name="T10" fmla="*/ 0 w 863"/>
                      <a:gd name="T11" fmla="*/ 416 h 513"/>
                      <a:gd name="T12" fmla="*/ 0 w 863"/>
                      <a:gd name="T13" fmla="*/ 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63" h="513">
                        <a:moveTo>
                          <a:pt x="0" y="0"/>
                        </a:moveTo>
                        <a:cubicBezTo>
                          <a:pt x="0" y="53"/>
                          <a:pt x="193" y="96"/>
                          <a:pt x="431" y="96"/>
                        </a:cubicBezTo>
                        <a:cubicBezTo>
                          <a:pt x="670" y="96"/>
                          <a:pt x="863" y="53"/>
                          <a:pt x="863" y="0"/>
                        </a:cubicBezTo>
                        <a:cubicBezTo>
                          <a:pt x="863" y="416"/>
                          <a:pt x="863" y="416"/>
                          <a:pt x="863" y="416"/>
                        </a:cubicBezTo>
                        <a:cubicBezTo>
                          <a:pt x="863" y="470"/>
                          <a:pt x="670" y="513"/>
                          <a:pt x="431" y="513"/>
                        </a:cubicBezTo>
                        <a:cubicBezTo>
                          <a:pt x="193" y="513"/>
                          <a:pt x="0" y="470"/>
                          <a:pt x="0" y="416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Helvetica Neue Light" panose="02000403000000020004" pitchFamily="2" charset="0"/>
                      <a:ea typeface="Helvetica Neue Light" panose="02000403000000020004" pitchFamily="2" charset="0"/>
                    </a:endParaRPr>
                  </a:p>
                </p:txBody>
              </p:sp>
              <p:sp>
                <p:nvSpPr>
                  <p:cNvPr id="479" name="TextBox 478">
                    <a:extLst>
                      <a:ext uri="{FF2B5EF4-FFF2-40B4-BE49-F238E27FC236}">
                        <a16:creationId xmlns:a16="http://schemas.microsoft.com/office/drawing/2014/main" id="{6ECA7D84-E27C-4BBA-8566-456947AFAF94}"/>
                      </a:ext>
                    </a:extLst>
                  </p:cNvPr>
                  <p:cNvSpPr txBox="1"/>
                  <p:nvPr/>
                </p:nvSpPr>
                <p:spPr>
                  <a:xfrm>
                    <a:off x="4924657" y="2860366"/>
                    <a:ext cx="2262400" cy="122449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>
                        <a:latin typeface="Helvetica Neue Light" panose="02000403000000020004" pitchFamily="2" charset="0"/>
                        <a:ea typeface="Helvetica Neue Light" panose="02000403000000020004" pitchFamily="2" charset="0"/>
                      </a:rPr>
                      <a:t>VS2</a:t>
                    </a:r>
                    <a:endParaRPr lang="en-IL" sz="1400">
                      <a:latin typeface="Helvetica Neue Light" panose="02000403000000020004" pitchFamily="2" charset="0"/>
                      <a:ea typeface="Helvetica Neue Light" panose="02000403000000020004" pitchFamily="2" charset="0"/>
                    </a:endParaRPr>
                  </a:p>
                </p:txBody>
              </p:sp>
            </p:grpSp>
            <p:sp>
              <p:nvSpPr>
                <p:cNvPr id="476" name="Oval 336">
                  <a:extLst>
                    <a:ext uri="{FF2B5EF4-FFF2-40B4-BE49-F238E27FC236}">
                      <a16:creationId xmlns:a16="http://schemas.microsoft.com/office/drawing/2014/main" id="{3946FF0B-319C-4E10-AFCA-4018CBC286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8227" y="2461935"/>
                  <a:ext cx="2328863" cy="478611"/>
                </a:xfrm>
                <a:prstGeom prst="ellipse">
                  <a:avLst/>
                </a:prstGeom>
                <a:solidFill>
                  <a:srgbClr val="EFF9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477" name="Freeform 337">
                  <a:extLst>
                    <a:ext uri="{FF2B5EF4-FFF2-40B4-BE49-F238E27FC236}">
                      <a16:creationId xmlns:a16="http://schemas.microsoft.com/office/drawing/2014/main" id="{4A035023-4F01-4148-9B31-15BC94AE3E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227" y="2461935"/>
                  <a:ext cx="2328863" cy="1519516"/>
                </a:xfrm>
                <a:custGeom>
                  <a:avLst/>
                  <a:gdLst>
                    <a:gd name="T0" fmla="*/ 863 w 863"/>
                    <a:gd name="T1" fmla="*/ 96 h 609"/>
                    <a:gd name="T2" fmla="*/ 431 w 863"/>
                    <a:gd name="T3" fmla="*/ 192 h 609"/>
                    <a:gd name="T4" fmla="*/ 0 w 863"/>
                    <a:gd name="T5" fmla="*/ 96 h 609"/>
                    <a:gd name="T6" fmla="*/ 431 w 863"/>
                    <a:gd name="T7" fmla="*/ 0 h 609"/>
                    <a:gd name="T8" fmla="*/ 863 w 863"/>
                    <a:gd name="T9" fmla="*/ 96 h 609"/>
                    <a:gd name="T10" fmla="*/ 863 w 863"/>
                    <a:gd name="T11" fmla="*/ 512 h 609"/>
                    <a:gd name="T12" fmla="*/ 431 w 863"/>
                    <a:gd name="T13" fmla="*/ 609 h 609"/>
                    <a:gd name="T14" fmla="*/ 0 w 863"/>
                    <a:gd name="T15" fmla="*/ 512 h 609"/>
                    <a:gd name="T16" fmla="*/ 0 w 863"/>
                    <a:gd name="T17" fmla="*/ 96 h 6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63" h="609">
                      <a:moveTo>
                        <a:pt x="863" y="96"/>
                      </a:moveTo>
                      <a:cubicBezTo>
                        <a:pt x="863" y="149"/>
                        <a:pt x="670" y="192"/>
                        <a:pt x="431" y="192"/>
                      </a:cubicBezTo>
                      <a:cubicBezTo>
                        <a:pt x="193" y="192"/>
                        <a:pt x="0" y="149"/>
                        <a:pt x="0" y="96"/>
                      </a:cubicBezTo>
                      <a:cubicBezTo>
                        <a:pt x="0" y="43"/>
                        <a:pt x="193" y="0"/>
                        <a:pt x="431" y="0"/>
                      </a:cubicBezTo>
                      <a:cubicBezTo>
                        <a:pt x="670" y="0"/>
                        <a:pt x="863" y="43"/>
                        <a:pt x="863" y="96"/>
                      </a:cubicBezTo>
                      <a:cubicBezTo>
                        <a:pt x="863" y="512"/>
                        <a:pt x="863" y="512"/>
                        <a:pt x="863" y="512"/>
                      </a:cubicBezTo>
                      <a:cubicBezTo>
                        <a:pt x="863" y="566"/>
                        <a:pt x="670" y="609"/>
                        <a:pt x="431" y="609"/>
                      </a:cubicBezTo>
                      <a:cubicBezTo>
                        <a:pt x="193" y="609"/>
                        <a:pt x="0" y="566"/>
                        <a:pt x="0" y="512"/>
                      </a:cubicBezTo>
                      <a:cubicBezTo>
                        <a:pt x="0" y="96"/>
                        <a:pt x="0" y="96"/>
                        <a:pt x="0" y="96"/>
                      </a:cubicBezTo>
                    </a:path>
                  </a:pathLst>
                </a:custGeom>
                <a:noFill/>
                <a:ln w="9525" cap="flat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5EA3A3AB-1139-4F41-83AA-D979B696EC0B}"/>
                  </a:ext>
                </a:extLst>
              </p:cNvPr>
              <p:cNvGrpSpPr/>
              <p:nvPr/>
            </p:nvGrpSpPr>
            <p:grpSpPr>
              <a:xfrm>
                <a:off x="9720118" y="3664718"/>
                <a:ext cx="572382" cy="407923"/>
                <a:chOff x="4858227" y="2461935"/>
                <a:chExt cx="2328863" cy="1622926"/>
              </a:xfrm>
            </p:grpSpPr>
            <p:grpSp>
              <p:nvGrpSpPr>
                <p:cNvPr id="470" name="Group 469">
                  <a:extLst>
                    <a:ext uri="{FF2B5EF4-FFF2-40B4-BE49-F238E27FC236}">
                      <a16:creationId xmlns:a16="http://schemas.microsoft.com/office/drawing/2014/main" id="{E96D393B-B7DA-42E8-B837-5298B161A33C}"/>
                    </a:ext>
                  </a:extLst>
                </p:cNvPr>
                <p:cNvGrpSpPr/>
                <p:nvPr/>
              </p:nvGrpSpPr>
              <p:grpSpPr>
                <a:xfrm>
                  <a:off x="4858227" y="2701241"/>
                  <a:ext cx="2328863" cy="1383620"/>
                  <a:chOff x="4858227" y="2701241"/>
                  <a:chExt cx="2328863" cy="1383620"/>
                </a:xfrm>
              </p:grpSpPr>
              <p:sp>
                <p:nvSpPr>
                  <p:cNvPr id="473" name="Freeform 335">
                    <a:extLst>
                      <a:ext uri="{FF2B5EF4-FFF2-40B4-BE49-F238E27FC236}">
                        <a16:creationId xmlns:a16="http://schemas.microsoft.com/office/drawing/2014/main" id="{C5BB3BED-C07F-49E0-AD6E-393782E5C9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58227" y="2701241"/>
                    <a:ext cx="2328863" cy="1280210"/>
                  </a:xfrm>
                  <a:custGeom>
                    <a:avLst/>
                    <a:gdLst>
                      <a:gd name="T0" fmla="*/ 0 w 863"/>
                      <a:gd name="T1" fmla="*/ 0 h 513"/>
                      <a:gd name="T2" fmla="*/ 431 w 863"/>
                      <a:gd name="T3" fmla="*/ 96 h 513"/>
                      <a:gd name="T4" fmla="*/ 863 w 863"/>
                      <a:gd name="T5" fmla="*/ 0 h 513"/>
                      <a:gd name="T6" fmla="*/ 863 w 863"/>
                      <a:gd name="T7" fmla="*/ 416 h 513"/>
                      <a:gd name="T8" fmla="*/ 431 w 863"/>
                      <a:gd name="T9" fmla="*/ 513 h 513"/>
                      <a:gd name="T10" fmla="*/ 0 w 863"/>
                      <a:gd name="T11" fmla="*/ 416 h 513"/>
                      <a:gd name="T12" fmla="*/ 0 w 863"/>
                      <a:gd name="T13" fmla="*/ 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63" h="513">
                        <a:moveTo>
                          <a:pt x="0" y="0"/>
                        </a:moveTo>
                        <a:cubicBezTo>
                          <a:pt x="0" y="53"/>
                          <a:pt x="193" y="96"/>
                          <a:pt x="431" y="96"/>
                        </a:cubicBezTo>
                        <a:cubicBezTo>
                          <a:pt x="670" y="96"/>
                          <a:pt x="863" y="53"/>
                          <a:pt x="863" y="0"/>
                        </a:cubicBezTo>
                        <a:cubicBezTo>
                          <a:pt x="863" y="416"/>
                          <a:pt x="863" y="416"/>
                          <a:pt x="863" y="416"/>
                        </a:cubicBezTo>
                        <a:cubicBezTo>
                          <a:pt x="863" y="470"/>
                          <a:pt x="670" y="513"/>
                          <a:pt x="431" y="513"/>
                        </a:cubicBezTo>
                        <a:cubicBezTo>
                          <a:pt x="193" y="513"/>
                          <a:pt x="0" y="470"/>
                          <a:pt x="0" y="416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Helvetica Neue Light" panose="02000403000000020004" pitchFamily="2" charset="0"/>
                      <a:ea typeface="Helvetica Neue Light" panose="02000403000000020004" pitchFamily="2" charset="0"/>
                    </a:endParaRPr>
                  </a:p>
                </p:txBody>
              </p:sp>
              <p:sp>
                <p:nvSpPr>
                  <p:cNvPr id="474" name="TextBox 473">
                    <a:extLst>
                      <a:ext uri="{FF2B5EF4-FFF2-40B4-BE49-F238E27FC236}">
                        <a16:creationId xmlns:a16="http://schemas.microsoft.com/office/drawing/2014/main" id="{785CE38A-AA7D-4EE3-94C3-95668B14C292}"/>
                      </a:ext>
                    </a:extLst>
                  </p:cNvPr>
                  <p:cNvSpPr txBox="1"/>
                  <p:nvPr/>
                </p:nvSpPr>
                <p:spPr>
                  <a:xfrm>
                    <a:off x="4924657" y="2860366"/>
                    <a:ext cx="2262400" cy="122449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>
                        <a:latin typeface="Helvetica Neue Light" panose="02000403000000020004" pitchFamily="2" charset="0"/>
                        <a:ea typeface="Helvetica Neue Light" panose="02000403000000020004" pitchFamily="2" charset="0"/>
                      </a:rPr>
                      <a:t>VS3</a:t>
                    </a:r>
                    <a:endParaRPr lang="en-IL" sz="1400">
                      <a:latin typeface="Helvetica Neue Light" panose="02000403000000020004" pitchFamily="2" charset="0"/>
                      <a:ea typeface="Helvetica Neue Light" panose="02000403000000020004" pitchFamily="2" charset="0"/>
                    </a:endParaRPr>
                  </a:p>
                </p:txBody>
              </p:sp>
            </p:grpSp>
            <p:sp>
              <p:nvSpPr>
                <p:cNvPr id="471" name="Oval 336">
                  <a:extLst>
                    <a:ext uri="{FF2B5EF4-FFF2-40B4-BE49-F238E27FC236}">
                      <a16:creationId xmlns:a16="http://schemas.microsoft.com/office/drawing/2014/main" id="{42C1CB64-C19D-4C88-AD5D-5082FBB41E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8227" y="2461935"/>
                  <a:ext cx="2328863" cy="478611"/>
                </a:xfrm>
                <a:prstGeom prst="ellipse">
                  <a:avLst/>
                </a:prstGeom>
                <a:solidFill>
                  <a:srgbClr val="EFF9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472" name="Freeform 337">
                  <a:extLst>
                    <a:ext uri="{FF2B5EF4-FFF2-40B4-BE49-F238E27FC236}">
                      <a16:creationId xmlns:a16="http://schemas.microsoft.com/office/drawing/2014/main" id="{076CCFB5-874E-49C5-AC8E-12C6FBAAA8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227" y="2461935"/>
                  <a:ext cx="2328863" cy="1519516"/>
                </a:xfrm>
                <a:custGeom>
                  <a:avLst/>
                  <a:gdLst>
                    <a:gd name="T0" fmla="*/ 863 w 863"/>
                    <a:gd name="T1" fmla="*/ 96 h 609"/>
                    <a:gd name="T2" fmla="*/ 431 w 863"/>
                    <a:gd name="T3" fmla="*/ 192 h 609"/>
                    <a:gd name="T4" fmla="*/ 0 w 863"/>
                    <a:gd name="T5" fmla="*/ 96 h 609"/>
                    <a:gd name="T6" fmla="*/ 431 w 863"/>
                    <a:gd name="T7" fmla="*/ 0 h 609"/>
                    <a:gd name="T8" fmla="*/ 863 w 863"/>
                    <a:gd name="T9" fmla="*/ 96 h 609"/>
                    <a:gd name="T10" fmla="*/ 863 w 863"/>
                    <a:gd name="T11" fmla="*/ 512 h 609"/>
                    <a:gd name="T12" fmla="*/ 431 w 863"/>
                    <a:gd name="T13" fmla="*/ 609 h 609"/>
                    <a:gd name="T14" fmla="*/ 0 w 863"/>
                    <a:gd name="T15" fmla="*/ 512 h 609"/>
                    <a:gd name="T16" fmla="*/ 0 w 863"/>
                    <a:gd name="T17" fmla="*/ 96 h 6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63" h="609">
                      <a:moveTo>
                        <a:pt x="863" y="96"/>
                      </a:moveTo>
                      <a:cubicBezTo>
                        <a:pt x="863" y="149"/>
                        <a:pt x="670" y="192"/>
                        <a:pt x="431" y="192"/>
                      </a:cubicBezTo>
                      <a:cubicBezTo>
                        <a:pt x="193" y="192"/>
                        <a:pt x="0" y="149"/>
                        <a:pt x="0" y="96"/>
                      </a:cubicBezTo>
                      <a:cubicBezTo>
                        <a:pt x="0" y="43"/>
                        <a:pt x="193" y="0"/>
                        <a:pt x="431" y="0"/>
                      </a:cubicBezTo>
                      <a:cubicBezTo>
                        <a:pt x="670" y="0"/>
                        <a:pt x="863" y="43"/>
                        <a:pt x="863" y="96"/>
                      </a:cubicBezTo>
                      <a:cubicBezTo>
                        <a:pt x="863" y="512"/>
                        <a:pt x="863" y="512"/>
                        <a:pt x="863" y="512"/>
                      </a:cubicBezTo>
                      <a:cubicBezTo>
                        <a:pt x="863" y="566"/>
                        <a:pt x="670" y="609"/>
                        <a:pt x="431" y="609"/>
                      </a:cubicBezTo>
                      <a:cubicBezTo>
                        <a:pt x="193" y="609"/>
                        <a:pt x="0" y="566"/>
                        <a:pt x="0" y="512"/>
                      </a:cubicBezTo>
                      <a:cubicBezTo>
                        <a:pt x="0" y="96"/>
                        <a:pt x="0" y="96"/>
                        <a:pt x="0" y="96"/>
                      </a:cubicBezTo>
                    </a:path>
                  </a:pathLst>
                </a:custGeom>
                <a:noFill/>
                <a:ln w="9525" cap="flat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464" name="Group 463">
                <a:extLst>
                  <a:ext uri="{FF2B5EF4-FFF2-40B4-BE49-F238E27FC236}">
                    <a16:creationId xmlns:a16="http://schemas.microsoft.com/office/drawing/2014/main" id="{63DEB224-9C19-4F89-A1EE-64EB46BBC75E}"/>
                  </a:ext>
                </a:extLst>
              </p:cNvPr>
              <p:cNvGrpSpPr/>
              <p:nvPr/>
            </p:nvGrpSpPr>
            <p:grpSpPr>
              <a:xfrm>
                <a:off x="11102708" y="3664718"/>
                <a:ext cx="572382" cy="407923"/>
                <a:chOff x="4858227" y="2461935"/>
                <a:chExt cx="2328863" cy="1622926"/>
              </a:xfrm>
            </p:grpSpPr>
            <p:grpSp>
              <p:nvGrpSpPr>
                <p:cNvPr id="465" name="Group 464">
                  <a:extLst>
                    <a:ext uri="{FF2B5EF4-FFF2-40B4-BE49-F238E27FC236}">
                      <a16:creationId xmlns:a16="http://schemas.microsoft.com/office/drawing/2014/main" id="{37884FA6-FD34-4D25-89E1-60B33AA22960}"/>
                    </a:ext>
                  </a:extLst>
                </p:cNvPr>
                <p:cNvGrpSpPr/>
                <p:nvPr/>
              </p:nvGrpSpPr>
              <p:grpSpPr>
                <a:xfrm>
                  <a:off x="4858227" y="2701241"/>
                  <a:ext cx="2328863" cy="1383620"/>
                  <a:chOff x="4858227" y="2701241"/>
                  <a:chExt cx="2328863" cy="1383620"/>
                </a:xfrm>
              </p:grpSpPr>
              <p:sp>
                <p:nvSpPr>
                  <p:cNvPr id="468" name="Freeform 335">
                    <a:extLst>
                      <a:ext uri="{FF2B5EF4-FFF2-40B4-BE49-F238E27FC236}">
                        <a16:creationId xmlns:a16="http://schemas.microsoft.com/office/drawing/2014/main" id="{6C01AD63-1784-4615-B300-C428988D41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58227" y="2701241"/>
                    <a:ext cx="2328863" cy="1280210"/>
                  </a:xfrm>
                  <a:custGeom>
                    <a:avLst/>
                    <a:gdLst>
                      <a:gd name="T0" fmla="*/ 0 w 863"/>
                      <a:gd name="T1" fmla="*/ 0 h 513"/>
                      <a:gd name="T2" fmla="*/ 431 w 863"/>
                      <a:gd name="T3" fmla="*/ 96 h 513"/>
                      <a:gd name="T4" fmla="*/ 863 w 863"/>
                      <a:gd name="T5" fmla="*/ 0 h 513"/>
                      <a:gd name="T6" fmla="*/ 863 w 863"/>
                      <a:gd name="T7" fmla="*/ 416 h 513"/>
                      <a:gd name="T8" fmla="*/ 431 w 863"/>
                      <a:gd name="T9" fmla="*/ 513 h 513"/>
                      <a:gd name="T10" fmla="*/ 0 w 863"/>
                      <a:gd name="T11" fmla="*/ 416 h 513"/>
                      <a:gd name="T12" fmla="*/ 0 w 863"/>
                      <a:gd name="T13" fmla="*/ 0 h 5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63" h="513">
                        <a:moveTo>
                          <a:pt x="0" y="0"/>
                        </a:moveTo>
                        <a:cubicBezTo>
                          <a:pt x="0" y="53"/>
                          <a:pt x="193" y="96"/>
                          <a:pt x="431" y="96"/>
                        </a:cubicBezTo>
                        <a:cubicBezTo>
                          <a:pt x="670" y="96"/>
                          <a:pt x="863" y="53"/>
                          <a:pt x="863" y="0"/>
                        </a:cubicBezTo>
                        <a:cubicBezTo>
                          <a:pt x="863" y="416"/>
                          <a:pt x="863" y="416"/>
                          <a:pt x="863" y="416"/>
                        </a:cubicBezTo>
                        <a:cubicBezTo>
                          <a:pt x="863" y="470"/>
                          <a:pt x="670" y="513"/>
                          <a:pt x="431" y="513"/>
                        </a:cubicBezTo>
                        <a:cubicBezTo>
                          <a:pt x="193" y="513"/>
                          <a:pt x="0" y="470"/>
                          <a:pt x="0" y="416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latin typeface="Helvetica Neue Light" panose="02000403000000020004" pitchFamily="2" charset="0"/>
                      <a:ea typeface="Helvetica Neue Light" panose="02000403000000020004" pitchFamily="2" charset="0"/>
                    </a:endParaRPr>
                  </a:p>
                </p:txBody>
              </p:sp>
              <p:sp>
                <p:nvSpPr>
                  <p:cNvPr id="469" name="TextBox 468">
                    <a:extLst>
                      <a:ext uri="{FF2B5EF4-FFF2-40B4-BE49-F238E27FC236}">
                        <a16:creationId xmlns:a16="http://schemas.microsoft.com/office/drawing/2014/main" id="{E73E9738-E5CD-400E-82D0-72FD3BEB8CCC}"/>
                      </a:ext>
                    </a:extLst>
                  </p:cNvPr>
                  <p:cNvSpPr txBox="1"/>
                  <p:nvPr/>
                </p:nvSpPr>
                <p:spPr>
                  <a:xfrm>
                    <a:off x="4924657" y="2860366"/>
                    <a:ext cx="2262400" cy="122449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err="1">
                        <a:latin typeface="Helvetica Neue Light" panose="02000403000000020004" pitchFamily="2" charset="0"/>
                        <a:ea typeface="Helvetica Neue Light" panose="02000403000000020004" pitchFamily="2" charset="0"/>
                      </a:rPr>
                      <a:t>VS</a:t>
                    </a:r>
                    <a:r>
                      <a:rPr lang="en-US" sz="1400" baseline="-14000" err="1">
                        <a:latin typeface="Helvetica Neue Light" panose="02000403000000020004" pitchFamily="2" charset="0"/>
                        <a:ea typeface="Helvetica Neue Light" panose="02000403000000020004" pitchFamily="2" charset="0"/>
                      </a:rPr>
                      <a:t>n</a:t>
                    </a:r>
                    <a:endParaRPr lang="en-IL" sz="1400" baseline="-14000">
                      <a:latin typeface="Helvetica Neue Light" panose="02000403000000020004" pitchFamily="2" charset="0"/>
                      <a:ea typeface="Helvetica Neue Light" panose="02000403000000020004" pitchFamily="2" charset="0"/>
                    </a:endParaRPr>
                  </a:p>
                </p:txBody>
              </p:sp>
            </p:grpSp>
            <p:sp>
              <p:nvSpPr>
                <p:cNvPr id="466" name="Oval 336">
                  <a:extLst>
                    <a:ext uri="{FF2B5EF4-FFF2-40B4-BE49-F238E27FC236}">
                      <a16:creationId xmlns:a16="http://schemas.microsoft.com/office/drawing/2014/main" id="{3A275203-222D-444F-99E3-30674E04E8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8227" y="2461935"/>
                  <a:ext cx="2328863" cy="478611"/>
                </a:xfrm>
                <a:prstGeom prst="ellipse">
                  <a:avLst/>
                </a:prstGeom>
                <a:solidFill>
                  <a:srgbClr val="EFF9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467" name="Freeform 337">
                  <a:extLst>
                    <a:ext uri="{FF2B5EF4-FFF2-40B4-BE49-F238E27FC236}">
                      <a16:creationId xmlns:a16="http://schemas.microsoft.com/office/drawing/2014/main" id="{2F597669-14E8-4B8E-80D6-B988709617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227" y="2461935"/>
                  <a:ext cx="2328863" cy="1519516"/>
                </a:xfrm>
                <a:custGeom>
                  <a:avLst/>
                  <a:gdLst>
                    <a:gd name="T0" fmla="*/ 863 w 863"/>
                    <a:gd name="T1" fmla="*/ 96 h 609"/>
                    <a:gd name="T2" fmla="*/ 431 w 863"/>
                    <a:gd name="T3" fmla="*/ 192 h 609"/>
                    <a:gd name="T4" fmla="*/ 0 w 863"/>
                    <a:gd name="T5" fmla="*/ 96 h 609"/>
                    <a:gd name="T6" fmla="*/ 431 w 863"/>
                    <a:gd name="T7" fmla="*/ 0 h 609"/>
                    <a:gd name="T8" fmla="*/ 863 w 863"/>
                    <a:gd name="T9" fmla="*/ 96 h 609"/>
                    <a:gd name="T10" fmla="*/ 863 w 863"/>
                    <a:gd name="T11" fmla="*/ 512 h 609"/>
                    <a:gd name="T12" fmla="*/ 431 w 863"/>
                    <a:gd name="T13" fmla="*/ 609 h 609"/>
                    <a:gd name="T14" fmla="*/ 0 w 863"/>
                    <a:gd name="T15" fmla="*/ 512 h 609"/>
                    <a:gd name="T16" fmla="*/ 0 w 863"/>
                    <a:gd name="T17" fmla="*/ 96 h 6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63" h="609">
                      <a:moveTo>
                        <a:pt x="863" y="96"/>
                      </a:moveTo>
                      <a:cubicBezTo>
                        <a:pt x="863" y="149"/>
                        <a:pt x="670" y="192"/>
                        <a:pt x="431" y="192"/>
                      </a:cubicBezTo>
                      <a:cubicBezTo>
                        <a:pt x="193" y="192"/>
                        <a:pt x="0" y="149"/>
                        <a:pt x="0" y="96"/>
                      </a:cubicBezTo>
                      <a:cubicBezTo>
                        <a:pt x="0" y="43"/>
                        <a:pt x="193" y="0"/>
                        <a:pt x="431" y="0"/>
                      </a:cubicBezTo>
                      <a:cubicBezTo>
                        <a:pt x="670" y="0"/>
                        <a:pt x="863" y="43"/>
                        <a:pt x="863" y="96"/>
                      </a:cubicBezTo>
                      <a:cubicBezTo>
                        <a:pt x="863" y="512"/>
                        <a:pt x="863" y="512"/>
                        <a:pt x="863" y="512"/>
                      </a:cubicBezTo>
                      <a:cubicBezTo>
                        <a:pt x="863" y="566"/>
                        <a:pt x="670" y="609"/>
                        <a:pt x="431" y="609"/>
                      </a:cubicBezTo>
                      <a:cubicBezTo>
                        <a:pt x="193" y="609"/>
                        <a:pt x="0" y="566"/>
                        <a:pt x="0" y="512"/>
                      </a:cubicBezTo>
                      <a:cubicBezTo>
                        <a:pt x="0" y="96"/>
                        <a:pt x="0" y="96"/>
                        <a:pt x="0" y="96"/>
                      </a:cubicBezTo>
                    </a:path>
                  </a:pathLst>
                </a:custGeom>
                <a:noFill/>
                <a:ln w="9525" cap="flat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</p:grp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1A6EA40C-3BAB-4244-AD8C-2F6B622A1FA1}"/>
                </a:ext>
              </a:extLst>
            </p:cNvPr>
            <p:cNvGrpSpPr/>
            <p:nvPr/>
          </p:nvGrpSpPr>
          <p:grpSpPr>
            <a:xfrm>
              <a:off x="8815895" y="1757522"/>
              <a:ext cx="633716" cy="506340"/>
              <a:chOff x="7392588" y="1394587"/>
              <a:chExt cx="906125" cy="723995"/>
            </a:xfrm>
          </p:grpSpPr>
          <p:sp>
            <p:nvSpPr>
              <p:cNvPr id="486" name="Freeform 5">
                <a:extLst>
                  <a:ext uri="{FF2B5EF4-FFF2-40B4-BE49-F238E27FC236}">
                    <a16:creationId xmlns:a16="http://schemas.microsoft.com/office/drawing/2014/main" id="{444FEDED-6557-444F-8B93-2EDB0282C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5062" y="1394587"/>
                <a:ext cx="761179" cy="723995"/>
              </a:xfrm>
              <a:custGeom>
                <a:avLst/>
                <a:gdLst>
                  <a:gd name="T0" fmla="*/ 399 w 2088"/>
                  <a:gd name="T1" fmla="*/ 1986 h 1986"/>
                  <a:gd name="T2" fmla="*/ 0 w 2088"/>
                  <a:gd name="T3" fmla="*/ 759 h 1986"/>
                  <a:gd name="T4" fmla="*/ 1044 w 2088"/>
                  <a:gd name="T5" fmla="*/ 0 h 1986"/>
                  <a:gd name="T6" fmla="*/ 2088 w 2088"/>
                  <a:gd name="T7" fmla="*/ 759 h 1986"/>
                  <a:gd name="T8" fmla="*/ 1689 w 2088"/>
                  <a:gd name="T9" fmla="*/ 1986 h 1986"/>
                  <a:gd name="T10" fmla="*/ 399 w 2088"/>
                  <a:gd name="T11" fmla="*/ 1986 h 1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88" h="1986">
                    <a:moveTo>
                      <a:pt x="399" y="1986"/>
                    </a:moveTo>
                    <a:lnTo>
                      <a:pt x="0" y="759"/>
                    </a:lnTo>
                    <a:lnTo>
                      <a:pt x="1044" y="0"/>
                    </a:lnTo>
                    <a:lnTo>
                      <a:pt x="2088" y="759"/>
                    </a:lnTo>
                    <a:lnTo>
                      <a:pt x="1689" y="1986"/>
                    </a:lnTo>
                    <a:lnTo>
                      <a:pt x="399" y="198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accent4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06C62D6A-4F1A-4A4C-A23B-DA4332BA45A7}"/>
                  </a:ext>
                </a:extLst>
              </p:cNvPr>
              <p:cNvSpPr txBox="1"/>
              <p:nvPr/>
            </p:nvSpPr>
            <p:spPr>
              <a:xfrm>
                <a:off x="7392588" y="1574226"/>
                <a:ext cx="906125" cy="48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err="1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M</a:t>
                </a:r>
                <a:r>
                  <a:rPr lang="en-US" sz="1600" baseline="-25000" err="1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p</a:t>
                </a:r>
                <a:endParaRPr lang="en-IL" sz="1600" baseline="-250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1B302E2A-6813-4282-8977-99EAA0D1552C}"/>
                </a:ext>
              </a:extLst>
            </p:cNvPr>
            <p:cNvGrpSpPr/>
            <p:nvPr/>
          </p:nvGrpSpPr>
          <p:grpSpPr>
            <a:xfrm>
              <a:off x="9713053" y="1757522"/>
              <a:ext cx="545300" cy="506340"/>
              <a:chOff x="7455799" y="1394587"/>
              <a:chExt cx="779703" cy="723995"/>
            </a:xfrm>
          </p:grpSpPr>
          <p:sp>
            <p:nvSpPr>
              <p:cNvPr id="489" name="Freeform 5">
                <a:extLst>
                  <a:ext uri="{FF2B5EF4-FFF2-40B4-BE49-F238E27FC236}">
                    <a16:creationId xmlns:a16="http://schemas.microsoft.com/office/drawing/2014/main" id="{2CF24E85-313A-43B9-98AC-6D84AD7DF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5062" y="1394587"/>
                <a:ext cx="761179" cy="723995"/>
              </a:xfrm>
              <a:custGeom>
                <a:avLst/>
                <a:gdLst>
                  <a:gd name="T0" fmla="*/ 399 w 2088"/>
                  <a:gd name="T1" fmla="*/ 1986 h 1986"/>
                  <a:gd name="T2" fmla="*/ 0 w 2088"/>
                  <a:gd name="T3" fmla="*/ 759 h 1986"/>
                  <a:gd name="T4" fmla="*/ 1044 w 2088"/>
                  <a:gd name="T5" fmla="*/ 0 h 1986"/>
                  <a:gd name="T6" fmla="*/ 2088 w 2088"/>
                  <a:gd name="T7" fmla="*/ 759 h 1986"/>
                  <a:gd name="T8" fmla="*/ 1689 w 2088"/>
                  <a:gd name="T9" fmla="*/ 1986 h 1986"/>
                  <a:gd name="T10" fmla="*/ 399 w 2088"/>
                  <a:gd name="T11" fmla="*/ 1986 h 1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88" h="1986">
                    <a:moveTo>
                      <a:pt x="399" y="1986"/>
                    </a:moveTo>
                    <a:lnTo>
                      <a:pt x="0" y="759"/>
                    </a:lnTo>
                    <a:lnTo>
                      <a:pt x="1044" y="0"/>
                    </a:lnTo>
                    <a:lnTo>
                      <a:pt x="2088" y="759"/>
                    </a:lnTo>
                    <a:lnTo>
                      <a:pt x="1689" y="1986"/>
                    </a:lnTo>
                    <a:lnTo>
                      <a:pt x="399" y="198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accent4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4E2F4BF1-936C-428A-9A37-FA1CA3C24B1F}"/>
                  </a:ext>
                </a:extLst>
              </p:cNvPr>
              <p:cNvSpPr txBox="1"/>
              <p:nvPr/>
            </p:nvSpPr>
            <p:spPr>
              <a:xfrm>
                <a:off x="7455799" y="1574226"/>
                <a:ext cx="779703" cy="48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err="1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M</a:t>
                </a:r>
                <a:r>
                  <a:rPr lang="en-US" sz="1600" baseline="-25000" err="1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p</a:t>
                </a:r>
                <a:endParaRPr lang="en-IL" sz="1600" baseline="-250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51A35E29-31D9-4FFB-BFA8-7D1606451BA9}"/>
                </a:ext>
              </a:extLst>
            </p:cNvPr>
            <p:cNvGrpSpPr/>
            <p:nvPr/>
          </p:nvGrpSpPr>
          <p:grpSpPr>
            <a:xfrm>
              <a:off x="11049617" y="1757522"/>
              <a:ext cx="640754" cy="506340"/>
              <a:chOff x="7387556" y="1394587"/>
              <a:chExt cx="916189" cy="723995"/>
            </a:xfrm>
          </p:grpSpPr>
          <p:sp>
            <p:nvSpPr>
              <p:cNvPr id="492" name="Freeform 5">
                <a:extLst>
                  <a:ext uri="{FF2B5EF4-FFF2-40B4-BE49-F238E27FC236}">
                    <a16:creationId xmlns:a16="http://schemas.microsoft.com/office/drawing/2014/main" id="{BB7F8D05-D2A2-4D15-A5AB-ADCA63A8F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5062" y="1394587"/>
                <a:ext cx="761179" cy="723995"/>
              </a:xfrm>
              <a:custGeom>
                <a:avLst/>
                <a:gdLst>
                  <a:gd name="T0" fmla="*/ 399 w 2088"/>
                  <a:gd name="T1" fmla="*/ 1986 h 1986"/>
                  <a:gd name="T2" fmla="*/ 0 w 2088"/>
                  <a:gd name="T3" fmla="*/ 759 h 1986"/>
                  <a:gd name="T4" fmla="*/ 1044 w 2088"/>
                  <a:gd name="T5" fmla="*/ 0 h 1986"/>
                  <a:gd name="T6" fmla="*/ 2088 w 2088"/>
                  <a:gd name="T7" fmla="*/ 759 h 1986"/>
                  <a:gd name="T8" fmla="*/ 1689 w 2088"/>
                  <a:gd name="T9" fmla="*/ 1986 h 1986"/>
                  <a:gd name="T10" fmla="*/ 399 w 2088"/>
                  <a:gd name="T11" fmla="*/ 1986 h 1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88" h="1986">
                    <a:moveTo>
                      <a:pt x="399" y="1986"/>
                    </a:moveTo>
                    <a:lnTo>
                      <a:pt x="0" y="759"/>
                    </a:lnTo>
                    <a:lnTo>
                      <a:pt x="1044" y="0"/>
                    </a:lnTo>
                    <a:lnTo>
                      <a:pt x="2088" y="759"/>
                    </a:lnTo>
                    <a:lnTo>
                      <a:pt x="1689" y="1986"/>
                    </a:lnTo>
                    <a:lnTo>
                      <a:pt x="399" y="198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accent4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02E41C73-3390-4268-9513-9014EF96FCA1}"/>
                  </a:ext>
                </a:extLst>
              </p:cNvPr>
              <p:cNvSpPr txBox="1"/>
              <p:nvPr/>
            </p:nvSpPr>
            <p:spPr>
              <a:xfrm>
                <a:off x="7387556" y="1574226"/>
                <a:ext cx="916189" cy="48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err="1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M</a:t>
                </a:r>
                <a:r>
                  <a:rPr lang="en-US" sz="1600" baseline="-25000" err="1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p</a:t>
                </a:r>
                <a:endParaRPr lang="en-IL" sz="1600" baseline="-250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5630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C2834-235F-804E-FD92-B76E95CA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AlgoMarker Exported Library APIs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33EC04-256C-D8A1-F6A8-28709EF03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889" y="996950"/>
            <a:ext cx="3149600" cy="4864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6F70C0-DF5B-5F5C-F478-B1C26533A2F8}"/>
              </a:ext>
            </a:extLst>
          </p:cNvPr>
          <p:cNvSpPr txBox="1"/>
          <p:nvPr/>
        </p:nvSpPr>
        <p:spPr>
          <a:xfrm>
            <a:off x="487511" y="2669147"/>
            <a:ext cx="798510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The AlgoMarker exposes an API to calculate scores and explainability:</a:t>
            </a:r>
          </a:p>
          <a:p>
            <a:endParaRPr lang="en-US" sz="1800"/>
          </a:p>
          <a:p>
            <a:pPr marL="457200" indent="-457200">
              <a:buFont typeface="+mj-lt"/>
              <a:buAutoNum type="arabicPeriod"/>
            </a:pPr>
            <a:r>
              <a:rPr lang="en-US" sz="1800">
                <a:solidFill>
                  <a:schemeClr val="accent1"/>
                </a:solidFill>
              </a:rPr>
              <a:t>Loading functions </a:t>
            </a:r>
            <a:r>
              <a:rPr lang="en-US" sz="1800"/>
              <a:t>to </a:t>
            </a:r>
            <a:r>
              <a:rPr lang="en-US" sz="1800" err="1"/>
              <a:t>initialiaze</a:t>
            </a:r>
            <a:r>
              <a:rPr lang="en-US" sz="1800"/>
              <a:t> and load </a:t>
            </a:r>
            <a:r>
              <a:rPr lang="en-US" sz="1800" err="1"/>
              <a:t>Algomarker</a:t>
            </a:r>
            <a:r>
              <a:rPr lang="en-US" sz="1800"/>
              <a:t> from config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>
                <a:solidFill>
                  <a:schemeClr val="accent1"/>
                </a:solidFill>
              </a:rPr>
              <a:t>Clear/Load data</a:t>
            </a:r>
            <a:r>
              <a:rPr lang="en-US" sz="1800"/>
              <a:t> API to the </a:t>
            </a:r>
            <a:r>
              <a:rPr lang="en-US" sz="1800" u="sng"/>
              <a:t>virtual repository </a:t>
            </a:r>
            <a:r>
              <a:rPr lang="en-US" sz="1800"/>
              <a:t>before calculating score - can load from </a:t>
            </a:r>
            <a:r>
              <a:rPr lang="en-US" sz="1800" err="1"/>
              <a:t>json</a:t>
            </a:r>
            <a:r>
              <a:rPr lang="en-US" sz="1800"/>
              <a:t> format or signal by signal using the API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Creating a </a:t>
            </a:r>
            <a:r>
              <a:rPr lang="en-US" sz="1800">
                <a:solidFill>
                  <a:schemeClr val="accent1"/>
                </a:solidFill>
              </a:rPr>
              <a:t>request, response </a:t>
            </a:r>
            <a:r>
              <a:rPr lang="en-US" sz="1800"/>
              <a:t>– access methods to those objects (including </a:t>
            </a:r>
            <a:r>
              <a:rPr lang="en-US" sz="1800">
                <a:solidFill>
                  <a:schemeClr val="accent1"/>
                </a:solidFill>
              </a:rPr>
              <a:t>explainability</a:t>
            </a:r>
            <a:r>
              <a:rPr lang="en-US" sz="180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/>
              <a:t>Calling </a:t>
            </a:r>
            <a:r>
              <a:rPr lang="en-US" sz="1800">
                <a:solidFill>
                  <a:schemeClr val="accent1"/>
                </a:solidFill>
              </a:rPr>
              <a:t>Calculate/</a:t>
            </a:r>
            <a:r>
              <a:rPr lang="en-US" sz="1800" err="1">
                <a:solidFill>
                  <a:schemeClr val="accent1"/>
                </a:solidFill>
              </a:rPr>
              <a:t>CalculateByType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r>
              <a:rPr lang="en-US" sz="1800"/>
              <a:t>- the main function to apply the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>
                <a:solidFill>
                  <a:schemeClr val="accent1"/>
                </a:solidFill>
              </a:rPr>
              <a:t>Dispose and clear memory </a:t>
            </a:r>
            <a:r>
              <a:rPr lang="en-US" sz="1800"/>
              <a:t>and objects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189FCD-AA60-733C-77CA-50F5721A94B2}"/>
              </a:ext>
            </a:extLst>
          </p:cNvPr>
          <p:cNvSpPr txBox="1"/>
          <p:nvPr/>
        </p:nvSpPr>
        <p:spPr>
          <a:xfrm>
            <a:off x="487511" y="996950"/>
            <a:ext cx="7392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AlgoMarker is a </a:t>
            </a:r>
            <a:r>
              <a:rPr lang="en-US" u="sng"/>
              <a:t>packaged module </a:t>
            </a:r>
            <a:r>
              <a:rPr lang="en-US"/>
              <a:t>that uses in run-time EXACTLY the same components used for modelling</a:t>
            </a:r>
          </a:p>
        </p:txBody>
      </p:sp>
    </p:spTree>
    <p:extLst>
      <p:ext uri="{BB962C8B-B14F-4D97-AF65-F5344CB8AC3E}">
        <p14:creationId xmlns:p14="http://schemas.microsoft.com/office/powerpoint/2010/main" val="30934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534D-008E-4742-8FC0-0270DDB5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2800"/>
              <a:t>Model Development and Validation Workflow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00EAF96-A9F9-8046-A0D2-329DE3EF3C40}"/>
              </a:ext>
            </a:extLst>
          </p:cNvPr>
          <p:cNvSpPr txBox="1"/>
          <p:nvPr/>
        </p:nvSpPr>
        <p:spPr>
          <a:xfrm>
            <a:off x="495300" y="5896002"/>
            <a:ext cx="100388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1 – Study Design and proper labeling are critical to avoid artifacts, labeling biases and</a:t>
            </a:r>
            <a:r>
              <a:rPr kumimoji="0" lang="he-IL" sz="105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spurious signal 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2 – Opportunity to identify data biases, shortages and leaks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87CD73-0553-1FB5-83B3-E6BA23E12E9B}"/>
              </a:ext>
            </a:extLst>
          </p:cNvPr>
          <p:cNvSpPr txBox="1"/>
          <p:nvPr/>
        </p:nvSpPr>
        <p:spPr>
          <a:xfrm>
            <a:off x="495299" y="1666383"/>
            <a:ext cx="15337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Clinical Data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018B7-BDAA-6ADC-F6A6-73CD725B18C0}"/>
              </a:ext>
            </a:extLst>
          </p:cNvPr>
          <p:cNvSpPr txBox="1"/>
          <p:nvPr/>
        </p:nvSpPr>
        <p:spPr>
          <a:xfrm>
            <a:off x="2436854" y="1561240"/>
            <a:ext cx="1974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Load into data repository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0CA87C-F9FE-8995-71BD-19CB594AD939}"/>
              </a:ext>
            </a:extLst>
          </p:cNvPr>
          <p:cNvSpPr txBox="1"/>
          <p:nvPr/>
        </p:nvSpPr>
        <p:spPr>
          <a:xfrm>
            <a:off x="2436854" y="2697792"/>
            <a:ext cx="197495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Data Preparation</a:t>
            </a:r>
            <a:r>
              <a:rPr kumimoji="0" lang="en-US" sz="1400" b="0" i="0" u="none" strike="noStrike" kern="1200" cap="none" spc="0" normalizeH="0" baseline="3000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1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Heebo Light" pitchFamily="2" charset="-79"/>
              <a:ea typeface="+mn-ea"/>
              <a:cs typeface="Heebo Light" pitchFamily="2" charset="-79"/>
            </a:endParaRPr>
          </a:p>
          <a:p>
            <a:pPr marL="304792" marR="0" lvl="0" indent="-304792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Cohort Selection</a:t>
            </a:r>
          </a:p>
          <a:p>
            <a:pPr marL="304792" marR="0" lvl="0" indent="-304792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Registry Creation</a:t>
            </a:r>
          </a:p>
          <a:p>
            <a:pPr marL="304792" marR="0" lvl="0" indent="-304792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Target event </a:t>
            </a:r>
          </a:p>
          <a:p>
            <a:pPr marL="304792" marR="0" lvl="0" indent="-304792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Filtering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Heebo Light" pitchFamily="2" charset="-79"/>
              <a:ea typeface="+mn-ea"/>
              <a:cs typeface="Heebo Light" pitchFamily="2" charset="-79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  <a:sym typeface="Wingdings" panose="05000000000000000000" pitchFamily="2" charset="2"/>
              </a:rPr>
              <a:t>✓ Check Data ”Sanity”</a:t>
            </a:r>
            <a:r>
              <a:rPr kumimoji="0" lang="en-US" sz="1400" b="0" i="0" u="none" strike="noStrike" kern="1200" cap="none" spc="0" normalizeH="0" baseline="3000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  <a:sym typeface="Wingdings" panose="05000000000000000000" pitchFamily="2" charset="2"/>
              </a:rPr>
              <a:t>2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  <a:sym typeface="Wingdings" panose="05000000000000000000" pitchFamily="2" charset="2"/>
              </a:rPr>
              <a:t> Split to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training and test sets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5F5C06-DA12-204D-4BF2-6F2DA9EC24C2}"/>
              </a:ext>
            </a:extLst>
          </p:cNvPr>
          <p:cNvSpPr txBox="1"/>
          <p:nvPr/>
        </p:nvSpPr>
        <p:spPr>
          <a:xfrm>
            <a:off x="584288" y="2805513"/>
            <a:ext cx="13579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Input: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Target Population Selection and Target Event definitions for model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(e.g., 12-month mortality)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92E3A5-34B8-C5B0-B14E-E0DDC2700441}"/>
              </a:ext>
            </a:extLst>
          </p:cNvPr>
          <p:cNvSpPr txBox="1"/>
          <p:nvPr/>
        </p:nvSpPr>
        <p:spPr>
          <a:xfrm>
            <a:off x="4815670" y="3403848"/>
            <a:ext cx="1408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Feature Generation &amp; Selection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3183EE-F00C-A457-04BF-FB1AEF3CAC14}"/>
              </a:ext>
            </a:extLst>
          </p:cNvPr>
          <p:cNvSpPr txBox="1"/>
          <p:nvPr/>
        </p:nvSpPr>
        <p:spPr>
          <a:xfrm>
            <a:off x="6628365" y="3619292"/>
            <a:ext cx="1408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Modeling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50474D-F92D-06EA-E436-296FAD1A1A11}"/>
              </a:ext>
            </a:extLst>
          </p:cNvPr>
          <p:cNvSpPr txBox="1"/>
          <p:nvPr/>
        </p:nvSpPr>
        <p:spPr>
          <a:xfrm>
            <a:off x="8340094" y="3511570"/>
            <a:ext cx="1572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Calibration and Explainability</a:t>
            </a:r>
            <a:r>
              <a:rPr kumimoji="0" lang="en-US" sz="1400" b="0" i="0" u="none" strike="noStrike" kern="1200" cap="none" spc="0" normalizeH="0" baseline="3000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1,2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9C59CE-54B7-66C8-0CB6-FBE8AEB76AF9}"/>
              </a:ext>
            </a:extLst>
          </p:cNvPr>
          <p:cNvSpPr txBox="1"/>
          <p:nvPr/>
        </p:nvSpPr>
        <p:spPr>
          <a:xfrm>
            <a:off x="10215617" y="3403848"/>
            <a:ext cx="14646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Validation,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Bias Analysis</a:t>
            </a:r>
            <a:r>
              <a:rPr kumimoji="0" lang="en-US" sz="1400" b="0" i="0" u="none" strike="noStrike" kern="1200" cap="none" spc="0" normalizeH="0" baseline="3000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1,2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,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[Simulation]</a:t>
            </a:r>
            <a:endParaRPr kumimoji="0" lang="en-US" sz="1400" b="0" i="0" u="none" strike="noStrike" kern="1200" cap="none" spc="0" normalizeH="0" baseline="30000" noProof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Heebo Light" pitchFamily="2" charset="-79"/>
              <a:ea typeface="+mn-ea"/>
              <a:cs typeface="Heebo Ligh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52314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7CF4-484B-3747-A714-B43068A2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61" y="95162"/>
            <a:ext cx="10150644" cy="584775"/>
          </a:xfrm>
        </p:spPr>
        <p:txBody>
          <a:bodyPr/>
          <a:lstStyle/>
          <a:p>
            <a:r>
              <a:rPr lang="en-IL" sz="3200">
                <a:latin typeface="Helvetica Neue Light" panose="02000403000000020004" pitchFamily="2" charset="0"/>
                <a:ea typeface="Helvetica Neue Light" panose="02000403000000020004" pitchFamily="2" charset="0"/>
              </a:rPr>
              <a:t>Topology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A8A055-17E4-D443-AD84-964FF5049DE7}"/>
              </a:ext>
            </a:extLst>
          </p:cNvPr>
          <p:cNvSpPr txBox="1"/>
          <p:nvPr/>
        </p:nvSpPr>
        <p:spPr>
          <a:xfrm>
            <a:off x="441991" y="857552"/>
            <a:ext cx="3348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2800">
                <a:ln w="0"/>
                <a:solidFill>
                  <a:schemeClr val="accent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Deployment Options</a:t>
            </a:r>
          </a:p>
        </p:txBody>
      </p:sp>
      <p:sp>
        <p:nvSpPr>
          <p:cNvPr id="231" name="Freeform 51">
            <a:extLst>
              <a:ext uri="{FF2B5EF4-FFF2-40B4-BE49-F238E27FC236}">
                <a16:creationId xmlns:a16="http://schemas.microsoft.com/office/drawing/2014/main" id="{6089583F-1230-49B4-9612-2FBC71E8BFF1}"/>
              </a:ext>
            </a:extLst>
          </p:cNvPr>
          <p:cNvSpPr>
            <a:spLocks/>
          </p:cNvSpPr>
          <p:nvPr/>
        </p:nvSpPr>
        <p:spPr bwMode="auto">
          <a:xfrm>
            <a:off x="1436667" y="2245465"/>
            <a:ext cx="5880521" cy="3542535"/>
          </a:xfrm>
          <a:custGeom>
            <a:avLst/>
            <a:gdLst>
              <a:gd name="T0" fmla="*/ 1545 w 2669"/>
              <a:gd name="T1" fmla="*/ 1607 h 1607"/>
              <a:gd name="T2" fmla="*/ 912 w 2669"/>
              <a:gd name="T3" fmla="*/ 1607 h 1607"/>
              <a:gd name="T4" fmla="*/ 2027 w 2669"/>
              <a:gd name="T5" fmla="*/ 1607 h 1607"/>
              <a:gd name="T6" fmla="*/ 2424 w 2669"/>
              <a:gd name="T7" fmla="*/ 1607 h 1607"/>
              <a:gd name="T8" fmla="*/ 2425 w 2669"/>
              <a:gd name="T9" fmla="*/ 1606 h 1607"/>
              <a:gd name="T10" fmla="*/ 2444 w 2669"/>
              <a:gd name="T11" fmla="*/ 1607 h 1607"/>
              <a:gd name="T12" fmla="*/ 2669 w 2669"/>
              <a:gd name="T13" fmla="*/ 1381 h 1607"/>
              <a:gd name="T14" fmla="*/ 2451 w 2669"/>
              <a:gd name="T15" fmla="*/ 1156 h 1607"/>
              <a:gd name="T16" fmla="*/ 2454 w 2669"/>
              <a:gd name="T17" fmla="*/ 1098 h 1607"/>
              <a:gd name="T18" fmla="*/ 1962 w 2669"/>
              <a:gd name="T19" fmla="*/ 605 h 1607"/>
              <a:gd name="T20" fmla="*/ 1829 w 2669"/>
              <a:gd name="T21" fmla="*/ 624 h 1607"/>
              <a:gd name="T22" fmla="*/ 1113 w 2669"/>
              <a:gd name="T23" fmla="*/ 0 h 1607"/>
              <a:gd name="T24" fmla="*/ 390 w 2669"/>
              <a:gd name="T25" fmla="*/ 723 h 1607"/>
              <a:gd name="T26" fmla="*/ 390 w 2669"/>
              <a:gd name="T27" fmla="*/ 728 h 1607"/>
              <a:gd name="T28" fmla="*/ 0 w 2669"/>
              <a:gd name="T29" fmla="*/ 1166 h 1607"/>
              <a:gd name="T30" fmla="*/ 441 w 2669"/>
              <a:gd name="T31" fmla="*/ 1607 h 1607"/>
              <a:gd name="T32" fmla="*/ 912 w 2669"/>
              <a:gd name="T33" fmla="*/ 1607 h 1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669" h="1607">
                <a:moveTo>
                  <a:pt x="1545" y="1607"/>
                </a:moveTo>
                <a:cubicBezTo>
                  <a:pt x="912" y="1607"/>
                  <a:pt x="912" y="1607"/>
                  <a:pt x="912" y="1607"/>
                </a:cubicBezTo>
                <a:cubicBezTo>
                  <a:pt x="2027" y="1607"/>
                  <a:pt x="2027" y="1607"/>
                  <a:pt x="2027" y="1607"/>
                </a:cubicBezTo>
                <a:cubicBezTo>
                  <a:pt x="2424" y="1607"/>
                  <a:pt x="2424" y="1607"/>
                  <a:pt x="2424" y="1607"/>
                </a:cubicBezTo>
                <a:cubicBezTo>
                  <a:pt x="2424" y="1606"/>
                  <a:pt x="2425" y="1606"/>
                  <a:pt x="2425" y="1606"/>
                </a:cubicBezTo>
                <a:cubicBezTo>
                  <a:pt x="2431" y="1606"/>
                  <a:pt x="2437" y="1607"/>
                  <a:pt x="2444" y="1607"/>
                </a:cubicBezTo>
                <a:cubicBezTo>
                  <a:pt x="2568" y="1607"/>
                  <a:pt x="2669" y="1506"/>
                  <a:pt x="2669" y="1381"/>
                </a:cubicBezTo>
                <a:cubicBezTo>
                  <a:pt x="2669" y="1259"/>
                  <a:pt x="2572" y="1160"/>
                  <a:pt x="2451" y="1156"/>
                </a:cubicBezTo>
                <a:cubicBezTo>
                  <a:pt x="2453" y="1137"/>
                  <a:pt x="2454" y="1118"/>
                  <a:pt x="2454" y="1098"/>
                </a:cubicBezTo>
                <a:cubicBezTo>
                  <a:pt x="2454" y="826"/>
                  <a:pt x="2234" y="605"/>
                  <a:pt x="1962" y="605"/>
                </a:cubicBezTo>
                <a:cubicBezTo>
                  <a:pt x="1916" y="605"/>
                  <a:pt x="1871" y="612"/>
                  <a:pt x="1829" y="624"/>
                </a:cubicBezTo>
                <a:cubicBezTo>
                  <a:pt x="1780" y="272"/>
                  <a:pt x="1479" y="0"/>
                  <a:pt x="1113" y="0"/>
                </a:cubicBezTo>
                <a:cubicBezTo>
                  <a:pt x="714" y="0"/>
                  <a:pt x="390" y="324"/>
                  <a:pt x="390" y="723"/>
                </a:cubicBezTo>
                <a:cubicBezTo>
                  <a:pt x="390" y="724"/>
                  <a:pt x="390" y="726"/>
                  <a:pt x="390" y="728"/>
                </a:cubicBezTo>
                <a:cubicBezTo>
                  <a:pt x="170" y="753"/>
                  <a:pt x="0" y="939"/>
                  <a:pt x="0" y="1166"/>
                </a:cubicBezTo>
                <a:cubicBezTo>
                  <a:pt x="0" y="1409"/>
                  <a:pt x="197" y="1607"/>
                  <a:pt x="441" y="1607"/>
                </a:cubicBezTo>
                <a:cubicBezTo>
                  <a:pt x="912" y="1607"/>
                  <a:pt x="912" y="1607"/>
                  <a:pt x="912" y="1607"/>
                </a:cubicBezTo>
              </a:path>
            </a:pathLst>
          </a:custGeom>
          <a:solidFill>
            <a:schemeClr val="bg1">
              <a:lumMod val="95000"/>
            </a:schemeClr>
          </a:solidFill>
          <a:ln w="19050" cap="flat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E46F0E6-5853-4A6B-9820-E2F8AA033CF2}"/>
              </a:ext>
            </a:extLst>
          </p:cNvPr>
          <p:cNvSpPr/>
          <p:nvPr/>
        </p:nvSpPr>
        <p:spPr>
          <a:xfrm>
            <a:off x="2564510" y="3520616"/>
            <a:ext cx="2702936" cy="199193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35DD29-017E-445E-8686-FFF889A315A1}"/>
              </a:ext>
            </a:extLst>
          </p:cNvPr>
          <p:cNvGrpSpPr/>
          <p:nvPr/>
        </p:nvGrpSpPr>
        <p:grpSpPr>
          <a:xfrm>
            <a:off x="2927413" y="3978808"/>
            <a:ext cx="1575864" cy="1478450"/>
            <a:chOff x="2699075" y="4249757"/>
            <a:chExt cx="1028710" cy="96511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A9CB82EF-778B-A244-9707-4FEE475B39E0}"/>
                </a:ext>
              </a:extLst>
            </p:cNvPr>
            <p:cNvGrpSpPr/>
            <p:nvPr/>
          </p:nvGrpSpPr>
          <p:grpSpPr>
            <a:xfrm flipH="1">
              <a:off x="3201338" y="4583774"/>
              <a:ext cx="146817" cy="269563"/>
              <a:chOff x="1690456" y="1517769"/>
              <a:chExt cx="930275" cy="1708026"/>
            </a:xfrm>
          </p:grpSpPr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6DFF3306-EF95-394B-8B15-B442CE9DA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0456" y="2193062"/>
                <a:ext cx="789394" cy="302718"/>
              </a:xfrm>
              <a:custGeom>
                <a:avLst/>
                <a:gdLst>
                  <a:gd name="T0" fmla="*/ 1058 w 1058"/>
                  <a:gd name="T1" fmla="*/ 406 h 406"/>
                  <a:gd name="T2" fmla="*/ 202 w 1058"/>
                  <a:gd name="T3" fmla="*/ 406 h 406"/>
                  <a:gd name="T4" fmla="*/ 0 w 1058"/>
                  <a:gd name="T5" fmla="*/ 203 h 406"/>
                  <a:gd name="T6" fmla="*/ 0 w 1058"/>
                  <a:gd name="T7" fmla="*/ 203 h 406"/>
                  <a:gd name="T8" fmla="*/ 202 w 1058"/>
                  <a:gd name="T9" fmla="*/ 0 h 406"/>
                  <a:gd name="T10" fmla="*/ 826 w 1058"/>
                  <a:gd name="T11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8" h="406">
                    <a:moveTo>
                      <a:pt x="1058" y="406"/>
                    </a:moveTo>
                    <a:cubicBezTo>
                      <a:pt x="202" y="406"/>
                      <a:pt x="202" y="406"/>
                      <a:pt x="202" y="406"/>
                    </a:cubicBezTo>
                    <a:cubicBezTo>
                      <a:pt x="90" y="406"/>
                      <a:pt x="0" y="315"/>
                      <a:pt x="0" y="203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0" y="91"/>
                      <a:pt x="90" y="0"/>
                      <a:pt x="202" y="0"/>
                    </a:cubicBezTo>
                    <a:cubicBezTo>
                      <a:pt x="826" y="0"/>
                      <a:pt x="826" y="0"/>
                      <a:pt x="826" y="0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F38D47D0-F1B3-FF4A-8347-915035466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0456" y="2495780"/>
                <a:ext cx="549549" cy="302718"/>
              </a:xfrm>
              <a:custGeom>
                <a:avLst/>
                <a:gdLst>
                  <a:gd name="T0" fmla="*/ 737 w 737"/>
                  <a:gd name="T1" fmla="*/ 406 h 406"/>
                  <a:gd name="T2" fmla="*/ 202 w 737"/>
                  <a:gd name="T3" fmla="*/ 406 h 406"/>
                  <a:gd name="T4" fmla="*/ 0 w 737"/>
                  <a:gd name="T5" fmla="*/ 203 h 406"/>
                  <a:gd name="T6" fmla="*/ 0 w 737"/>
                  <a:gd name="T7" fmla="*/ 203 h 406"/>
                  <a:gd name="T8" fmla="*/ 202 w 737"/>
                  <a:gd name="T9" fmla="*/ 0 h 406"/>
                  <a:gd name="T10" fmla="*/ 239 w 737"/>
                  <a:gd name="T11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7" h="406">
                    <a:moveTo>
                      <a:pt x="737" y="406"/>
                    </a:moveTo>
                    <a:cubicBezTo>
                      <a:pt x="202" y="406"/>
                      <a:pt x="202" y="406"/>
                      <a:pt x="202" y="406"/>
                    </a:cubicBezTo>
                    <a:cubicBezTo>
                      <a:pt x="90" y="406"/>
                      <a:pt x="0" y="315"/>
                      <a:pt x="0" y="203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0" y="91"/>
                      <a:pt x="90" y="0"/>
                      <a:pt x="202" y="0"/>
                    </a:cubicBezTo>
                    <a:cubicBezTo>
                      <a:pt x="239" y="0"/>
                      <a:pt x="239" y="0"/>
                      <a:pt x="239" y="0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8016F575-34F1-044F-BEC6-D4A353DC6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9486" y="2051018"/>
                <a:ext cx="781244" cy="302718"/>
              </a:xfrm>
              <a:custGeom>
                <a:avLst/>
                <a:gdLst>
                  <a:gd name="T0" fmla="*/ 359 w 1048"/>
                  <a:gd name="T1" fmla="*/ 0 h 406"/>
                  <a:gd name="T2" fmla="*/ 845 w 1048"/>
                  <a:gd name="T3" fmla="*/ 0 h 406"/>
                  <a:gd name="T4" fmla="*/ 1048 w 1048"/>
                  <a:gd name="T5" fmla="*/ 203 h 406"/>
                  <a:gd name="T6" fmla="*/ 1048 w 1048"/>
                  <a:gd name="T7" fmla="*/ 203 h 406"/>
                  <a:gd name="T8" fmla="*/ 845 w 1048"/>
                  <a:gd name="T9" fmla="*/ 406 h 406"/>
                  <a:gd name="T10" fmla="*/ 0 w 1048"/>
                  <a:gd name="T11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8" h="406">
                    <a:moveTo>
                      <a:pt x="359" y="0"/>
                    </a:moveTo>
                    <a:cubicBezTo>
                      <a:pt x="845" y="0"/>
                      <a:pt x="845" y="0"/>
                      <a:pt x="845" y="0"/>
                    </a:cubicBezTo>
                    <a:cubicBezTo>
                      <a:pt x="957" y="0"/>
                      <a:pt x="1048" y="91"/>
                      <a:pt x="1048" y="203"/>
                    </a:cubicBezTo>
                    <a:cubicBezTo>
                      <a:pt x="1048" y="203"/>
                      <a:pt x="1048" y="203"/>
                      <a:pt x="1048" y="203"/>
                    </a:cubicBezTo>
                    <a:cubicBezTo>
                      <a:pt x="1048" y="315"/>
                      <a:pt x="957" y="406"/>
                      <a:pt x="845" y="406"/>
                    </a:cubicBezTo>
                    <a:cubicBezTo>
                      <a:pt x="0" y="406"/>
                      <a:pt x="0" y="406"/>
                      <a:pt x="0" y="406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AC4D428B-4624-9941-A9B4-DAAA5780C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9486" y="2353735"/>
                <a:ext cx="781244" cy="302718"/>
              </a:xfrm>
              <a:custGeom>
                <a:avLst/>
                <a:gdLst>
                  <a:gd name="T0" fmla="*/ 809 w 1048"/>
                  <a:gd name="T1" fmla="*/ 0 h 406"/>
                  <a:gd name="T2" fmla="*/ 845 w 1048"/>
                  <a:gd name="T3" fmla="*/ 0 h 406"/>
                  <a:gd name="T4" fmla="*/ 1048 w 1048"/>
                  <a:gd name="T5" fmla="*/ 203 h 406"/>
                  <a:gd name="T6" fmla="*/ 1048 w 1048"/>
                  <a:gd name="T7" fmla="*/ 203 h 406"/>
                  <a:gd name="T8" fmla="*/ 845 w 1048"/>
                  <a:gd name="T9" fmla="*/ 406 h 406"/>
                  <a:gd name="T10" fmla="*/ 0 w 1048"/>
                  <a:gd name="T11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8" h="406">
                    <a:moveTo>
                      <a:pt x="809" y="0"/>
                    </a:moveTo>
                    <a:cubicBezTo>
                      <a:pt x="845" y="0"/>
                      <a:pt x="845" y="0"/>
                      <a:pt x="845" y="0"/>
                    </a:cubicBezTo>
                    <a:cubicBezTo>
                      <a:pt x="957" y="0"/>
                      <a:pt x="1048" y="91"/>
                      <a:pt x="1048" y="203"/>
                    </a:cubicBezTo>
                    <a:cubicBezTo>
                      <a:pt x="1048" y="203"/>
                      <a:pt x="1048" y="203"/>
                      <a:pt x="1048" y="203"/>
                    </a:cubicBezTo>
                    <a:cubicBezTo>
                      <a:pt x="1048" y="315"/>
                      <a:pt x="957" y="406"/>
                      <a:pt x="845" y="406"/>
                    </a:cubicBezTo>
                    <a:cubicBezTo>
                      <a:pt x="0" y="406"/>
                      <a:pt x="0" y="406"/>
                      <a:pt x="0" y="406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FC78BB0A-693A-9F4A-A91B-38F3A4259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0456" y="1517769"/>
                <a:ext cx="486677" cy="675293"/>
              </a:xfrm>
              <a:custGeom>
                <a:avLst/>
                <a:gdLst>
                  <a:gd name="T0" fmla="*/ 653 w 653"/>
                  <a:gd name="T1" fmla="*/ 0 h 905"/>
                  <a:gd name="T2" fmla="*/ 653 w 653"/>
                  <a:gd name="T3" fmla="*/ 359 h 905"/>
                  <a:gd name="T4" fmla="*/ 513 w 653"/>
                  <a:gd name="T5" fmla="*/ 499 h 905"/>
                  <a:gd name="T6" fmla="*/ 202 w 653"/>
                  <a:gd name="T7" fmla="*/ 499 h 905"/>
                  <a:gd name="T8" fmla="*/ 0 w 653"/>
                  <a:gd name="T9" fmla="*/ 702 h 905"/>
                  <a:gd name="T10" fmla="*/ 0 w 653"/>
                  <a:gd name="T11" fmla="*/ 702 h 905"/>
                  <a:gd name="T12" fmla="*/ 202 w 653"/>
                  <a:gd name="T13" fmla="*/ 905 h 905"/>
                  <a:gd name="T14" fmla="*/ 227 w 653"/>
                  <a:gd name="T15" fmla="*/ 905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3" h="905">
                    <a:moveTo>
                      <a:pt x="653" y="0"/>
                    </a:moveTo>
                    <a:cubicBezTo>
                      <a:pt x="653" y="359"/>
                      <a:pt x="653" y="359"/>
                      <a:pt x="653" y="359"/>
                    </a:cubicBezTo>
                    <a:cubicBezTo>
                      <a:pt x="653" y="437"/>
                      <a:pt x="590" y="499"/>
                      <a:pt x="513" y="499"/>
                    </a:cubicBezTo>
                    <a:cubicBezTo>
                      <a:pt x="202" y="499"/>
                      <a:pt x="202" y="499"/>
                      <a:pt x="202" y="499"/>
                    </a:cubicBezTo>
                    <a:cubicBezTo>
                      <a:pt x="90" y="499"/>
                      <a:pt x="0" y="590"/>
                      <a:pt x="0" y="702"/>
                    </a:cubicBezTo>
                    <a:cubicBezTo>
                      <a:pt x="0" y="702"/>
                      <a:pt x="0" y="702"/>
                      <a:pt x="0" y="702"/>
                    </a:cubicBezTo>
                    <a:cubicBezTo>
                      <a:pt x="0" y="814"/>
                      <a:pt x="90" y="905"/>
                      <a:pt x="202" y="905"/>
                    </a:cubicBezTo>
                    <a:cubicBezTo>
                      <a:pt x="227" y="905"/>
                      <a:pt x="227" y="905"/>
                      <a:pt x="227" y="905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C1E0B52A-37FF-DA41-B1D8-CF00F5DC6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2500" y="1517769"/>
                <a:ext cx="508798" cy="533249"/>
              </a:xfrm>
              <a:custGeom>
                <a:avLst/>
                <a:gdLst>
                  <a:gd name="T0" fmla="*/ 682 w 682"/>
                  <a:gd name="T1" fmla="*/ 0 h 715"/>
                  <a:gd name="T2" fmla="*/ 682 w 682"/>
                  <a:gd name="T3" fmla="*/ 390 h 715"/>
                  <a:gd name="T4" fmla="*/ 357 w 682"/>
                  <a:gd name="T5" fmla="*/ 715 h 715"/>
                  <a:gd name="T6" fmla="*/ 0 w 682"/>
                  <a:gd name="T7" fmla="*/ 715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2" h="715">
                    <a:moveTo>
                      <a:pt x="682" y="0"/>
                    </a:moveTo>
                    <a:cubicBezTo>
                      <a:pt x="682" y="390"/>
                      <a:pt x="682" y="390"/>
                      <a:pt x="682" y="390"/>
                    </a:cubicBezTo>
                    <a:cubicBezTo>
                      <a:pt x="682" y="570"/>
                      <a:pt x="536" y="715"/>
                      <a:pt x="357" y="715"/>
                    </a:cubicBezTo>
                    <a:cubicBezTo>
                      <a:pt x="0" y="715"/>
                      <a:pt x="0" y="715"/>
                      <a:pt x="0" y="715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6925F796-44D0-214A-9278-FCE3AAA649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754" y="2656453"/>
                <a:ext cx="502977" cy="569342"/>
              </a:xfrm>
              <a:custGeom>
                <a:avLst/>
                <a:gdLst>
                  <a:gd name="T0" fmla="*/ 0 w 674"/>
                  <a:gd name="T1" fmla="*/ 762 h 762"/>
                  <a:gd name="T2" fmla="*/ 0 w 674"/>
                  <a:gd name="T3" fmla="*/ 563 h 762"/>
                  <a:gd name="T4" fmla="*/ 158 w 674"/>
                  <a:gd name="T5" fmla="*/ 405 h 762"/>
                  <a:gd name="T6" fmla="*/ 471 w 674"/>
                  <a:gd name="T7" fmla="*/ 405 h 762"/>
                  <a:gd name="T8" fmla="*/ 674 w 674"/>
                  <a:gd name="T9" fmla="*/ 203 h 762"/>
                  <a:gd name="T10" fmla="*/ 674 w 674"/>
                  <a:gd name="T11" fmla="*/ 203 h 762"/>
                  <a:gd name="T12" fmla="*/ 471 w 674"/>
                  <a:gd name="T13" fmla="*/ 0 h 762"/>
                  <a:gd name="T14" fmla="*/ 425 w 674"/>
                  <a:gd name="T15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4" h="762">
                    <a:moveTo>
                      <a:pt x="0" y="762"/>
                    </a:moveTo>
                    <a:cubicBezTo>
                      <a:pt x="0" y="563"/>
                      <a:pt x="0" y="563"/>
                      <a:pt x="0" y="563"/>
                    </a:cubicBezTo>
                    <a:cubicBezTo>
                      <a:pt x="0" y="476"/>
                      <a:pt x="71" y="405"/>
                      <a:pt x="158" y="405"/>
                    </a:cubicBezTo>
                    <a:cubicBezTo>
                      <a:pt x="471" y="405"/>
                      <a:pt x="471" y="405"/>
                      <a:pt x="471" y="405"/>
                    </a:cubicBezTo>
                    <a:cubicBezTo>
                      <a:pt x="583" y="405"/>
                      <a:pt x="674" y="315"/>
                      <a:pt x="674" y="203"/>
                    </a:cubicBezTo>
                    <a:cubicBezTo>
                      <a:pt x="674" y="203"/>
                      <a:pt x="674" y="203"/>
                      <a:pt x="674" y="203"/>
                    </a:cubicBezTo>
                    <a:cubicBezTo>
                      <a:pt x="674" y="91"/>
                      <a:pt x="583" y="0"/>
                      <a:pt x="471" y="0"/>
                    </a:cubicBezTo>
                    <a:cubicBezTo>
                      <a:pt x="425" y="0"/>
                      <a:pt x="425" y="0"/>
                      <a:pt x="425" y="0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AFFDBA5C-B141-5844-994E-A4EBBD7D6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2216" y="2798497"/>
                <a:ext cx="507634" cy="427297"/>
              </a:xfrm>
              <a:custGeom>
                <a:avLst/>
                <a:gdLst>
                  <a:gd name="T0" fmla="*/ 0 w 681"/>
                  <a:gd name="T1" fmla="*/ 572 h 572"/>
                  <a:gd name="T2" fmla="*/ 0 w 681"/>
                  <a:gd name="T3" fmla="*/ 288 h 572"/>
                  <a:gd name="T4" fmla="*/ 288 w 681"/>
                  <a:gd name="T5" fmla="*/ 0 h 572"/>
                  <a:gd name="T6" fmla="*/ 681 w 681"/>
                  <a:gd name="T7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1" h="572">
                    <a:moveTo>
                      <a:pt x="0" y="572"/>
                    </a:moveTo>
                    <a:cubicBezTo>
                      <a:pt x="0" y="288"/>
                      <a:pt x="0" y="288"/>
                      <a:pt x="0" y="288"/>
                    </a:cubicBezTo>
                    <a:cubicBezTo>
                      <a:pt x="0" y="129"/>
                      <a:pt x="129" y="0"/>
                      <a:pt x="288" y="0"/>
                    </a:cubicBezTo>
                    <a:cubicBezTo>
                      <a:pt x="681" y="0"/>
                      <a:pt x="681" y="0"/>
                      <a:pt x="681" y="0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168DA3A-1C1B-6344-9FF4-45C9F632F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8078" y="2106904"/>
                <a:ext cx="193274" cy="192109"/>
              </a:xfrm>
              <a:prstGeom prst="ellipse">
                <a:avLst/>
              </a:pr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37D32447-2A75-2746-92B0-EB52978CFE7F}"/>
                </a:ext>
              </a:extLst>
            </p:cNvPr>
            <p:cNvGrpSpPr/>
            <p:nvPr/>
          </p:nvGrpSpPr>
          <p:grpSpPr>
            <a:xfrm flipH="1">
              <a:off x="3471292" y="4951009"/>
              <a:ext cx="171441" cy="263867"/>
              <a:chOff x="1436639" y="3431875"/>
              <a:chExt cx="1086290" cy="1671932"/>
            </a:xfrm>
          </p:grpSpPr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12811F8F-419E-D643-AB24-366C10731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9641" y="3718293"/>
                <a:ext cx="764944" cy="478527"/>
              </a:xfrm>
              <a:custGeom>
                <a:avLst/>
                <a:gdLst>
                  <a:gd name="T0" fmla="*/ 1026 w 1026"/>
                  <a:gd name="T1" fmla="*/ 538 h 642"/>
                  <a:gd name="T2" fmla="*/ 921 w 1026"/>
                  <a:gd name="T3" fmla="*/ 642 h 642"/>
                  <a:gd name="T4" fmla="*/ 104 w 1026"/>
                  <a:gd name="T5" fmla="*/ 642 h 642"/>
                  <a:gd name="T6" fmla="*/ 0 w 1026"/>
                  <a:gd name="T7" fmla="*/ 538 h 642"/>
                  <a:gd name="T8" fmla="*/ 0 w 1026"/>
                  <a:gd name="T9" fmla="*/ 104 h 642"/>
                  <a:gd name="T10" fmla="*/ 104 w 1026"/>
                  <a:gd name="T11" fmla="*/ 0 h 642"/>
                  <a:gd name="T12" fmla="*/ 921 w 1026"/>
                  <a:gd name="T13" fmla="*/ 0 h 642"/>
                  <a:gd name="T14" fmla="*/ 1026 w 1026"/>
                  <a:gd name="T15" fmla="*/ 104 h 642"/>
                  <a:gd name="T16" fmla="*/ 1026 w 1026"/>
                  <a:gd name="T17" fmla="*/ 538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6" h="642">
                    <a:moveTo>
                      <a:pt x="1026" y="538"/>
                    </a:moveTo>
                    <a:cubicBezTo>
                      <a:pt x="1026" y="595"/>
                      <a:pt x="979" y="642"/>
                      <a:pt x="921" y="642"/>
                    </a:cubicBezTo>
                    <a:cubicBezTo>
                      <a:pt x="104" y="642"/>
                      <a:pt x="104" y="642"/>
                      <a:pt x="104" y="642"/>
                    </a:cubicBezTo>
                    <a:cubicBezTo>
                      <a:pt x="47" y="642"/>
                      <a:pt x="0" y="595"/>
                      <a:pt x="0" y="538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46"/>
                      <a:pt x="47" y="0"/>
                      <a:pt x="104" y="0"/>
                    </a:cubicBezTo>
                    <a:cubicBezTo>
                      <a:pt x="921" y="0"/>
                      <a:pt x="921" y="0"/>
                      <a:pt x="921" y="0"/>
                    </a:cubicBezTo>
                    <a:cubicBezTo>
                      <a:pt x="979" y="0"/>
                      <a:pt x="1026" y="46"/>
                      <a:pt x="1026" y="104"/>
                    </a:cubicBezTo>
                    <a:lnTo>
                      <a:pt x="1026" y="538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F2AD23CE-47D4-FF4F-BD24-26674DB2D3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6639" y="3431875"/>
                <a:ext cx="1086290" cy="1348257"/>
              </a:xfrm>
              <a:custGeom>
                <a:avLst/>
                <a:gdLst>
                  <a:gd name="T0" fmla="*/ 953 w 1457"/>
                  <a:gd name="T1" fmla="*/ 1808 h 1808"/>
                  <a:gd name="T2" fmla="*/ 1457 w 1457"/>
                  <a:gd name="T3" fmla="*/ 1116 h 1808"/>
                  <a:gd name="T4" fmla="*/ 1457 w 1457"/>
                  <a:gd name="T5" fmla="*/ 714 h 1808"/>
                  <a:gd name="T6" fmla="*/ 1457 w 1457"/>
                  <a:gd name="T7" fmla="*/ 683 h 1808"/>
                  <a:gd name="T8" fmla="*/ 1457 w 1457"/>
                  <a:gd name="T9" fmla="*/ 349 h 1808"/>
                  <a:gd name="T10" fmla="*/ 1163 w 1457"/>
                  <a:gd name="T11" fmla="*/ 0 h 1808"/>
                  <a:gd name="T12" fmla="*/ 293 w 1457"/>
                  <a:gd name="T13" fmla="*/ 0 h 1808"/>
                  <a:gd name="T14" fmla="*/ 0 w 1457"/>
                  <a:gd name="T15" fmla="*/ 349 h 1808"/>
                  <a:gd name="T16" fmla="*/ 0 w 1457"/>
                  <a:gd name="T17" fmla="*/ 699 h 1808"/>
                  <a:gd name="T18" fmla="*/ 0 w 1457"/>
                  <a:gd name="T19" fmla="*/ 714 h 1808"/>
                  <a:gd name="T20" fmla="*/ 0 w 1457"/>
                  <a:gd name="T21" fmla="*/ 1116 h 1808"/>
                  <a:gd name="T22" fmla="*/ 504 w 1457"/>
                  <a:gd name="T23" fmla="*/ 1808 h 1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57" h="1808">
                    <a:moveTo>
                      <a:pt x="953" y="1808"/>
                    </a:moveTo>
                    <a:cubicBezTo>
                      <a:pt x="1245" y="1714"/>
                      <a:pt x="1457" y="1439"/>
                      <a:pt x="1457" y="1116"/>
                    </a:cubicBezTo>
                    <a:cubicBezTo>
                      <a:pt x="1457" y="714"/>
                      <a:pt x="1457" y="714"/>
                      <a:pt x="1457" y="714"/>
                    </a:cubicBezTo>
                    <a:cubicBezTo>
                      <a:pt x="1457" y="683"/>
                      <a:pt x="1457" y="683"/>
                      <a:pt x="1457" y="683"/>
                    </a:cubicBezTo>
                    <a:cubicBezTo>
                      <a:pt x="1457" y="349"/>
                      <a:pt x="1457" y="349"/>
                      <a:pt x="1457" y="349"/>
                    </a:cubicBezTo>
                    <a:cubicBezTo>
                      <a:pt x="1457" y="187"/>
                      <a:pt x="1325" y="0"/>
                      <a:pt x="116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131" y="0"/>
                      <a:pt x="0" y="187"/>
                      <a:pt x="0" y="349"/>
                    </a:cubicBezTo>
                    <a:cubicBezTo>
                      <a:pt x="0" y="699"/>
                      <a:pt x="0" y="699"/>
                      <a:pt x="0" y="699"/>
                    </a:cubicBezTo>
                    <a:cubicBezTo>
                      <a:pt x="0" y="714"/>
                      <a:pt x="0" y="714"/>
                      <a:pt x="0" y="714"/>
                    </a:cubicBezTo>
                    <a:cubicBezTo>
                      <a:pt x="0" y="1116"/>
                      <a:pt x="0" y="1116"/>
                      <a:pt x="0" y="1116"/>
                    </a:cubicBezTo>
                    <a:cubicBezTo>
                      <a:pt x="0" y="1440"/>
                      <a:pt x="211" y="1714"/>
                      <a:pt x="504" y="1808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02E16CA8-6B93-4743-85EA-B0D8E9EB0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6330" y="4579873"/>
                <a:ext cx="136223" cy="523934"/>
              </a:xfrm>
              <a:custGeom>
                <a:avLst/>
                <a:gdLst>
                  <a:gd name="T0" fmla="*/ 182 w 182"/>
                  <a:gd name="T1" fmla="*/ 702 h 702"/>
                  <a:gd name="T2" fmla="*/ 0 w 182"/>
                  <a:gd name="T3" fmla="*/ 702 h 702"/>
                  <a:gd name="T4" fmla="*/ 0 w 182"/>
                  <a:gd name="T5" fmla="*/ 91 h 702"/>
                  <a:gd name="T6" fmla="*/ 91 w 182"/>
                  <a:gd name="T7" fmla="*/ 0 h 702"/>
                  <a:gd name="T8" fmla="*/ 91 w 182"/>
                  <a:gd name="T9" fmla="*/ 0 h 702"/>
                  <a:gd name="T10" fmla="*/ 182 w 182"/>
                  <a:gd name="T11" fmla="*/ 91 h 702"/>
                  <a:gd name="T12" fmla="*/ 182 w 182"/>
                  <a:gd name="T13" fmla="*/ 702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2" h="702">
                    <a:moveTo>
                      <a:pt x="182" y="702"/>
                    </a:moveTo>
                    <a:cubicBezTo>
                      <a:pt x="0" y="702"/>
                      <a:pt x="0" y="702"/>
                      <a:pt x="0" y="70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40"/>
                      <a:pt x="41" y="0"/>
                      <a:pt x="9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41" y="0"/>
                      <a:pt x="182" y="40"/>
                      <a:pt x="182" y="91"/>
                    </a:cubicBezTo>
                    <a:lnTo>
                      <a:pt x="182" y="70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E859D043-D396-1444-817F-7B0E40E9B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056" y="3806779"/>
                <a:ext cx="31436" cy="130401"/>
              </a:xfrm>
              <a:custGeom>
                <a:avLst/>
                <a:gdLst>
                  <a:gd name="T0" fmla="*/ 21 w 42"/>
                  <a:gd name="T1" fmla="*/ 174 h 174"/>
                  <a:gd name="T2" fmla="*/ 0 w 42"/>
                  <a:gd name="T3" fmla="*/ 153 h 174"/>
                  <a:gd name="T4" fmla="*/ 0 w 42"/>
                  <a:gd name="T5" fmla="*/ 21 h 174"/>
                  <a:gd name="T6" fmla="*/ 21 w 42"/>
                  <a:gd name="T7" fmla="*/ 0 h 174"/>
                  <a:gd name="T8" fmla="*/ 42 w 42"/>
                  <a:gd name="T9" fmla="*/ 21 h 174"/>
                  <a:gd name="T10" fmla="*/ 42 w 42"/>
                  <a:gd name="T11" fmla="*/ 153 h 174"/>
                  <a:gd name="T12" fmla="*/ 21 w 42"/>
                  <a:gd name="T1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74">
                    <a:moveTo>
                      <a:pt x="21" y="174"/>
                    </a:moveTo>
                    <a:cubicBezTo>
                      <a:pt x="10" y="174"/>
                      <a:pt x="0" y="164"/>
                      <a:pt x="0" y="15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10" y="0"/>
                      <a:pt x="21" y="0"/>
                    </a:cubicBezTo>
                    <a:cubicBezTo>
                      <a:pt x="33" y="0"/>
                      <a:pt x="42" y="9"/>
                      <a:pt x="42" y="21"/>
                    </a:cubicBezTo>
                    <a:cubicBezTo>
                      <a:pt x="42" y="153"/>
                      <a:pt x="42" y="153"/>
                      <a:pt x="42" y="153"/>
                    </a:cubicBezTo>
                    <a:cubicBezTo>
                      <a:pt x="42" y="164"/>
                      <a:pt x="33" y="174"/>
                      <a:pt x="21" y="174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455CA846-F6F1-9548-A3E2-D50EF7D57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056" y="3961631"/>
                <a:ext cx="31436" cy="129237"/>
              </a:xfrm>
              <a:custGeom>
                <a:avLst/>
                <a:gdLst>
                  <a:gd name="T0" fmla="*/ 21 w 42"/>
                  <a:gd name="T1" fmla="*/ 173 h 173"/>
                  <a:gd name="T2" fmla="*/ 0 w 42"/>
                  <a:gd name="T3" fmla="*/ 153 h 173"/>
                  <a:gd name="T4" fmla="*/ 0 w 42"/>
                  <a:gd name="T5" fmla="*/ 21 h 173"/>
                  <a:gd name="T6" fmla="*/ 21 w 42"/>
                  <a:gd name="T7" fmla="*/ 0 h 173"/>
                  <a:gd name="T8" fmla="*/ 42 w 42"/>
                  <a:gd name="T9" fmla="*/ 21 h 173"/>
                  <a:gd name="T10" fmla="*/ 42 w 42"/>
                  <a:gd name="T11" fmla="*/ 153 h 173"/>
                  <a:gd name="T12" fmla="*/ 21 w 42"/>
                  <a:gd name="T1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73">
                    <a:moveTo>
                      <a:pt x="21" y="173"/>
                    </a:moveTo>
                    <a:cubicBezTo>
                      <a:pt x="10" y="173"/>
                      <a:pt x="0" y="164"/>
                      <a:pt x="0" y="15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10" y="0"/>
                      <a:pt x="21" y="0"/>
                    </a:cubicBezTo>
                    <a:cubicBezTo>
                      <a:pt x="33" y="0"/>
                      <a:pt x="42" y="9"/>
                      <a:pt x="42" y="21"/>
                    </a:cubicBezTo>
                    <a:cubicBezTo>
                      <a:pt x="42" y="153"/>
                      <a:pt x="42" y="153"/>
                      <a:pt x="42" y="153"/>
                    </a:cubicBezTo>
                    <a:cubicBezTo>
                      <a:pt x="42" y="164"/>
                      <a:pt x="33" y="173"/>
                      <a:pt x="21" y="173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26EE9287-294B-3646-B1D6-188EC08D5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2423" y="3806779"/>
                <a:ext cx="31436" cy="130401"/>
              </a:xfrm>
              <a:custGeom>
                <a:avLst/>
                <a:gdLst>
                  <a:gd name="T0" fmla="*/ 21 w 42"/>
                  <a:gd name="T1" fmla="*/ 174 h 174"/>
                  <a:gd name="T2" fmla="*/ 0 w 42"/>
                  <a:gd name="T3" fmla="*/ 153 h 174"/>
                  <a:gd name="T4" fmla="*/ 0 w 42"/>
                  <a:gd name="T5" fmla="*/ 21 h 174"/>
                  <a:gd name="T6" fmla="*/ 21 w 42"/>
                  <a:gd name="T7" fmla="*/ 0 h 174"/>
                  <a:gd name="T8" fmla="*/ 42 w 42"/>
                  <a:gd name="T9" fmla="*/ 21 h 174"/>
                  <a:gd name="T10" fmla="*/ 42 w 42"/>
                  <a:gd name="T11" fmla="*/ 153 h 174"/>
                  <a:gd name="T12" fmla="*/ 21 w 42"/>
                  <a:gd name="T1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74">
                    <a:moveTo>
                      <a:pt x="21" y="174"/>
                    </a:moveTo>
                    <a:cubicBezTo>
                      <a:pt x="10" y="174"/>
                      <a:pt x="0" y="164"/>
                      <a:pt x="0" y="15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10" y="0"/>
                      <a:pt x="21" y="0"/>
                    </a:cubicBezTo>
                    <a:cubicBezTo>
                      <a:pt x="33" y="0"/>
                      <a:pt x="42" y="9"/>
                      <a:pt x="42" y="21"/>
                    </a:cubicBezTo>
                    <a:cubicBezTo>
                      <a:pt x="42" y="153"/>
                      <a:pt x="42" y="153"/>
                      <a:pt x="42" y="153"/>
                    </a:cubicBezTo>
                    <a:cubicBezTo>
                      <a:pt x="42" y="164"/>
                      <a:pt x="33" y="174"/>
                      <a:pt x="21" y="174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6A5F9351-E6D7-4E4D-BBE4-16C5977E6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2423" y="3961631"/>
                <a:ext cx="31436" cy="129237"/>
              </a:xfrm>
              <a:custGeom>
                <a:avLst/>
                <a:gdLst>
                  <a:gd name="T0" fmla="*/ 21 w 42"/>
                  <a:gd name="T1" fmla="*/ 173 h 173"/>
                  <a:gd name="T2" fmla="*/ 0 w 42"/>
                  <a:gd name="T3" fmla="*/ 153 h 173"/>
                  <a:gd name="T4" fmla="*/ 0 w 42"/>
                  <a:gd name="T5" fmla="*/ 21 h 173"/>
                  <a:gd name="T6" fmla="*/ 21 w 42"/>
                  <a:gd name="T7" fmla="*/ 0 h 173"/>
                  <a:gd name="T8" fmla="*/ 42 w 42"/>
                  <a:gd name="T9" fmla="*/ 21 h 173"/>
                  <a:gd name="T10" fmla="*/ 42 w 42"/>
                  <a:gd name="T11" fmla="*/ 153 h 173"/>
                  <a:gd name="T12" fmla="*/ 21 w 42"/>
                  <a:gd name="T1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73">
                    <a:moveTo>
                      <a:pt x="21" y="173"/>
                    </a:moveTo>
                    <a:cubicBezTo>
                      <a:pt x="10" y="173"/>
                      <a:pt x="0" y="164"/>
                      <a:pt x="0" y="15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10" y="0"/>
                      <a:pt x="21" y="0"/>
                    </a:cubicBezTo>
                    <a:cubicBezTo>
                      <a:pt x="33" y="0"/>
                      <a:pt x="42" y="9"/>
                      <a:pt x="42" y="21"/>
                    </a:cubicBezTo>
                    <a:cubicBezTo>
                      <a:pt x="42" y="153"/>
                      <a:pt x="42" y="153"/>
                      <a:pt x="42" y="153"/>
                    </a:cubicBezTo>
                    <a:cubicBezTo>
                      <a:pt x="42" y="164"/>
                      <a:pt x="33" y="173"/>
                      <a:pt x="21" y="173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1EE65217-B295-9A45-BE37-BCB93F89D4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6719" y="3806779"/>
                <a:ext cx="31436" cy="130401"/>
              </a:xfrm>
              <a:custGeom>
                <a:avLst/>
                <a:gdLst>
                  <a:gd name="T0" fmla="*/ 21 w 41"/>
                  <a:gd name="T1" fmla="*/ 174 h 174"/>
                  <a:gd name="T2" fmla="*/ 0 w 41"/>
                  <a:gd name="T3" fmla="*/ 153 h 174"/>
                  <a:gd name="T4" fmla="*/ 0 w 41"/>
                  <a:gd name="T5" fmla="*/ 21 h 174"/>
                  <a:gd name="T6" fmla="*/ 21 w 41"/>
                  <a:gd name="T7" fmla="*/ 0 h 174"/>
                  <a:gd name="T8" fmla="*/ 41 w 41"/>
                  <a:gd name="T9" fmla="*/ 21 h 174"/>
                  <a:gd name="T10" fmla="*/ 41 w 41"/>
                  <a:gd name="T11" fmla="*/ 153 h 174"/>
                  <a:gd name="T12" fmla="*/ 21 w 41"/>
                  <a:gd name="T1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74">
                    <a:moveTo>
                      <a:pt x="21" y="174"/>
                    </a:moveTo>
                    <a:cubicBezTo>
                      <a:pt x="9" y="174"/>
                      <a:pt x="0" y="164"/>
                      <a:pt x="0" y="15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9" y="0"/>
                      <a:pt x="21" y="0"/>
                    </a:cubicBezTo>
                    <a:cubicBezTo>
                      <a:pt x="32" y="0"/>
                      <a:pt x="41" y="9"/>
                      <a:pt x="41" y="21"/>
                    </a:cubicBezTo>
                    <a:cubicBezTo>
                      <a:pt x="41" y="153"/>
                      <a:pt x="41" y="153"/>
                      <a:pt x="41" y="153"/>
                    </a:cubicBezTo>
                    <a:cubicBezTo>
                      <a:pt x="41" y="164"/>
                      <a:pt x="32" y="174"/>
                      <a:pt x="21" y="174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BAB6AE7B-FEE8-5945-A73E-502D5E743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6719" y="3961631"/>
                <a:ext cx="31436" cy="129237"/>
              </a:xfrm>
              <a:custGeom>
                <a:avLst/>
                <a:gdLst>
                  <a:gd name="T0" fmla="*/ 21 w 41"/>
                  <a:gd name="T1" fmla="*/ 173 h 173"/>
                  <a:gd name="T2" fmla="*/ 0 w 41"/>
                  <a:gd name="T3" fmla="*/ 153 h 173"/>
                  <a:gd name="T4" fmla="*/ 0 w 41"/>
                  <a:gd name="T5" fmla="*/ 21 h 173"/>
                  <a:gd name="T6" fmla="*/ 21 w 41"/>
                  <a:gd name="T7" fmla="*/ 0 h 173"/>
                  <a:gd name="T8" fmla="*/ 41 w 41"/>
                  <a:gd name="T9" fmla="*/ 21 h 173"/>
                  <a:gd name="T10" fmla="*/ 41 w 41"/>
                  <a:gd name="T11" fmla="*/ 153 h 173"/>
                  <a:gd name="T12" fmla="*/ 21 w 41"/>
                  <a:gd name="T1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73">
                    <a:moveTo>
                      <a:pt x="21" y="173"/>
                    </a:moveTo>
                    <a:cubicBezTo>
                      <a:pt x="9" y="173"/>
                      <a:pt x="0" y="164"/>
                      <a:pt x="0" y="15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9" y="0"/>
                      <a:pt x="21" y="0"/>
                    </a:cubicBezTo>
                    <a:cubicBezTo>
                      <a:pt x="32" y="0"/>
                      <a:pt x="41" y="9"/>
                      <a:pt x="41" y="21"/>
                    </a:cubicBezTo>
                    <a:cubicBezTo>
                      <a:pt x="41" y="153"/>
                      <a:pt x="41" y="153"/>
                      <a:pt x="41" y="153"/>
                    </a:cubicBezTo>
                    <a:cubicBezTo>
                      <a:pt x="41" y="164"/>
                      <a:pt x="32" y="173"/>
                      <a:pt x="21" y="173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6EC76544-79BD-D34D-A389-DB6C6B55B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6524" y="3806779"/>
                <a:ext cx="31436" cy="130401"/>
              </a:xfrm>
              <a:custGeom>
                <a:avLst/>
                <a:gdLst>
                  <a:gd name="T0" fmla="*/ 21 w 42"/>
                  <a:gd name="T1" fmla="*/ 174 h 174"/>
                  <a:gd name="T2" fmla="*/ 0 w 42"/>
                  <a:gd name="T3" fmla="*/ 153 h 174"/>
                  <a:gd name="T4" fmla="*/ 0 w 42"/>
                  <a:gd name="T5" fmla="*/ 21 h 174"/>
                  <a:gd name="T6" fmla="*/ 21 w 42"/>
                  <a:gd name="T7" fmla="*/ 0 h 174"/>
                  <a:gd name="T8" fmla="*/ 42 w 42"/>
                  <a:gd name="T9" fmla="*/ 21 h 174"/>
                  <a:gd name="T10" fmla="*/ 42 w 42"/>
                  <a:gd name="T11" fmla="*/ 153 h 174"/>
                  <a:gd name="T12" fmla="*/ 21 w 42"/>
                  <a:gd name="T1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74">
                    <a:moveTo>
                      <a:pt x="21" y="174"/>
                    </a:moveTo>
                    <a:cubicBezTo>
                      <a:pt x="9" y="174"/>
                      <a:pt x="0" y="164"/>
                      <a:pt x="0" y="15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9" y="0"/>
                      <a:pt x="21" y="0"/>
                    </a:cubicBezTo>
                    <a:cubicBezTo>
                      <a:pt x="32" y="0"/>
                      <a:pt x="42" y="9"/>
                      <a:pt x="42" y="21"/>
                    </a:cubicBezTo>
                    <a:cubicBezTo>
                      <a:pt x="42" y="153"/>
                      <a:pt x="42" y="153"/>
                      <a:pt x="42" y="153"/>
                    </a:cubicBezTo>
                    <a:cubicBezTo>
                      <a:pt x="42" y="164"/>
                      <a:pt x="32" y="174"/>
                      <a:pt x="21" y="174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E949707E-CCA7-FB40-B505-3949CE1AE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8439" y="3938345"/>
                <a:ext cx="94308" cy="31436"/>
              </a:xfrm>
              <a:custGeom>
                <a:avLst/>
                <a:gdLst>
                  <a:gd name="T0" fmla="*/ 104 w 125"/>
                  <a:gd name="T1" fmla="*/ 42 h 42"/>
                  <a:gd name="T2" fmla="*/ 20 w 125"/>
                  <a:gd name="T3" fmla="*/ 42 h 42"/>
                  <a:gd name="T4" fmla="*/ 0 w 125"/>
                  <a:gd name="T5" fmla="*/ 21 h 42"/>
                  <a:gd name="T6" fmla="*/ 20 w 125"/>
                  <a:gd name="T7" fmla="*/ 0 h 42"/>
                  <a:gd name="T8" fmla="*/ 104 w 125"/>
                  <a:gd name="T9" fmla="*/ 0 h 42"/>
                  <a:gd name="T10" fmla="*/ 125 w 125"/>
                  <a:gd name="T11" fmla="*/ 21 h 42"/>
                  <a:gd name="T12" fmla="*/ 104 w 125"/>
                  <a:gd name="T1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42">
                    <a:moveTo>
                      <a:pt x="104" y="42"/>
                    </a:moveTo>
                    <a:cubicBezTo>
                      <a:pt x="20" y="42"/>
                      <a:pt x="20" y="42"/>
                      <a:pt x="20" y="42"/>
                    </a:cubicBezTo>
                    <a:cubicBezTo>
                      <a:pt x="9" y="42"/>
                      <a:pt x="0" y="33"/>
                      <a:pt x="0" y="21"/>
                    </a:cubicBezTo>
                    <a:cubicBezTo>
                      <a:pt x="0" y="10"/>
                      <a:pt x="9" y="0"/>
                      <a:pt x="2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16" y="0"/>
                      <a:pt x="125" y="10"/>
                      <a:pt x="125" y="21"/>
                    </a:cubicBezTo>
                    <a:cubicBezTo>
                      <a:pt x="125" y="33"/>
                      <a:pt x="116" y="42"/>
                      <a:pt x="104" y="42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4FE9AE4F-3F73-B647-9376-A47465122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6679" y="3790479"/>
                <a:ext cx="109444" cy="30272"/>
              </a:xfrm>
              <a:custGeom>
                <a:avLst/>
                <a:gdLst>
                  <a:gd name="T0" fmla="*/ 128 w 148"/>
                  <a:gd name="T1" fmla="*/ 41 h 41"/>
                  <a:gd name="T2" fmla="*/ 21 w 148"/>
                  <a:gd name="T3" fmla="*/ 41 h 41"/>
                  <a:gd name="T4" fmla="*/ 0 w 148"/>
                  <a:gd name="T5" fmla="*/ 20 h 41"/>
                  <a:gd name="T6" fmla="*/ 21 w 148"/>
                  <a:gd name="T7" fmla="*/ 0 h 41"/>
                  <a:gd name="T8" fmla="*/ 128 w 148"/>
                  <a:gd name="T9" fmla="*/ 0 h 41"/>
                  <a:gd name="T10" fmla="*/ 148 w 148"/>
                  <a:gd name="T11" fmla="*/ 20 h 41"/>
                  <a:gd name="T12" fmla="*/ 128 w 148"/>
                  <a:gd name="T1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41">
                    <a:moveTo>
                      <a:pt x="128" y="41"/>
                    </a:moveTo>
                    <a:cubicBezTo>
                      <a:pt x="21" y="41"/>
                      <a:pt x="21" y="41"/>
                      <a:pt x="21" y="41"/>
                    </a:cubicBezTo>
                    <a:cubicBezTo>
                      <a:pt x="10" y="41"/>
                      <a:pt x="0" y="32"/>
                      <a:pt x="0" y="20"/>
                    </a:cubicBezTo>
                    <a:cubicBezTo>
                      <a:pt x="0" y="9"/>
                      <a:pt x="10" y="0"/>
                      <a:pt x="21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9" y="0"/>
                      <a:pt x="148" y="9"/>
                      <a:pt x="148" y="20"/>
                    </a:cubicBezTo>
                    <a:cubicBezTo>
                      <a:pt x="148" y="32"/>
                      <a:pt x="139" y="41"/>
                      <a:pt x="128" y="41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55586C46-C122-984A-8B0C-EFCFC73D4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213" y="4394750"/>
                <a:ext cx="193274" cy="193274"/>
              </a:xfrm>
              <a:prstGeom prst="ellipse">
                <a:avLst/>
              </a:pr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F72B8C6-7EBA-664F-9BF2-0F58CFEF5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8918" y="4394750"/>
                <a:ext cx="193274" cy="193274"/>
              </a:xfrm>
              <a:prstGeom prst="ellipse">
                <a:avLst/>
              </a:pr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33B34D82-9CF1-134E-B094-4153138781B4}"/>
                </a:ext>
              </a:extLst>
            </p:cNvPr>
            <p:cNvGrpSpPr/>
            <p:nvPr/>
          </p:nvGrpSpPr>
          <p:grpSpPr>
            <a:xfrm flipH="1">
              <a:off x="2699075" y="4262123"/>
              <a:ext cx="361623" cy="241633"/>
              <a:chOff x="3216851" y="3582070"/>
              <a:chExt cx="2291339" cy="1531052"/>
            </a:xfrm>
          </p:grpSpPr>
          <p:sp>
            <p:nvSpPr>
              <p:cNvPr id="138" name="Line 16">
                <a:extLst>
                  <a:ext uri="{FF2B5EF4-FFF2-40B4-BE49-F238E27FC236}">
                    <a16:creationId xmlns:a16="http://schemas.microsoft.com/office/drawing/2014/main" id="{CD46AA68-AFAA-FD4F-BC52-A6F46E8737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7577" y="4024503"/>
                <a:ext cx="0" cy="0"/>
              </a:xfrm>
              <a:prstGeom prst="line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F724CC58-D5A3-DF46-A5A6-C2BD227F5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2324" y="3747400"/>
                <a:ext cx="441269" cy="277103"/>
              </a:xfrm>
              <a:custGeom>
                <a:avLst/>
                <a:gdLst>
                  <a:gd name="T0" fmla="*/ 383 w 592"/>
                  <a:gd name="T1" fmla="*/ 371 h 371"/>
                  <a:gd name="T2" fmla="*/ 60 w 592"/>
                  <a:gd name="T3" fmla="*/ 371 h 371"/>
                  <a:gd name="T4" fmla="*/ 0 w 592"/>
                  <a:gd name="T5" fmla="*/ 311 h 371"/>
                  <a:gd name="T6" fmla="*/ 0 w 592"/>
                  <a:gd name="T7" fmla="*/ 60 h 371"/>
                  <a:gd name="T8" fmla="*/ 60 w 592"/>
                  <a:gd name="T9" fmla="*/ 0 h 371"/>
                  <a:gd name="T10" fmla="*/ 532 w 592"/>
                  <a:gd name="T11" fmla="*/ 0 h 371"/>
                  <a:gd name="T12" fmla="*/ 592 w 592"/>
                  <a:gd name="T13" fmla="*/ 6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2" h="371">
                    <a:moveTo>
                      <a:pt x="383" y="371"/>
                    </a:moveTo>
                    <a:cubicBezTo>
                      <a:pt x="60" y="371"/>
                      <a:pt x="60" y="371"/>
                      <a:pt x="60" y="371"/>
                    </a:cubicBezTo>
                    <a:cubicBezTo>
                      <a:pt x="27" y="371"/>
                      <a:pt x="0" y="344"/>
                      <a:pt x="0" y="311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ubicBezTo>
                      <a:pt x="532" y="0"/>
                      <a:pt x="532" y="0"/>
                      <a:pt x="532" y="0"/>
                    </a:cubicBezTo>
                    <a:cubicBezTo>
                      <a:pt x="565" y="0"/>
                      <a:pt x="592" y="27"/>
                      <a:pt x="592" y="60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5710B35C-7CDE-9447-8AA9-E506F9427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6851" y="3582070"/>
                <a:ext cx="628721" cy="778916"/>
              </a:xfrm>
              <a:custGeom>
                <a:avLst/>
                <a:gdLst>
                  <a:gd name="T0" fmla="*/ 842 w 842"/>
                  <a:gd name="T1" fmla="*/ 235 h 1044"/>
                  <a:gd name="T2" fmla="*/ 842 w 842"/>
                  <a:gd name="T3" fmla="*/ 201 h 1044"/>
                  <a:gd name="T4" fmla="*/ 672 w 842"/>
                  <a:gd name="T5" fmla="*/ 0 h 1044"/>
                  <a:gd name="T6" fmla="*/ 170 w 842"/>
                  <a:gd name="T7" fmla="*/ 0 h 1044"/>
                  <a:gd name="T8" fmla="*/ 0 w 842"/>
                  <a:gd name="T9" fmla="*/ 201 h 1044"/>
                  <a:gd name="T10" fmla="*/ 0 w 842"/>
                  <a:gd name="T11" fmla="*/ 403 h 1044"/>
                  <a:gd name="T12" fmla="*/ 0 w 842"/>
                  <a:gd name="T13" fmla="*/ 412 h 1044"/>
                  <a:gd name="T14" fmla="*/ 0 w 842"/>
                  <a:gd name="T15" fmla="*/ 644 h 1044"/>
                  <a:gd name="T16" fmla="*/ 291 w 842"/>
                  <a:gd name="T17" fmla="*/ 1044 h 1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2" h="1044">
                    <a:moveTo>
                      <a:pt x="842" y="235"/>
                    </a:moveTo>
                    <a:cubicBezTo>
                      <a:pt x="842" y="201"/>
                      <a:pt x="842" y="201"/>
                      <a:pt x="842" y="201"/>
                    </a:cubicBezTo>
                    <a:cubicBezTo>
                      <a:pt x="842" y="108"/>
                      <a:pt x="766" y="0"/>
                      <a:pt x="672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76" y="0"/>
                      <a:pt x="0" y="108"/>
                      <a:pt x="0" y="201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644"/>
                      <a:pt x="0" y="644"/>
                      <a:pt x="0" y="644"/>
                    </a:cubicBezTo>
                    <a:cubicBezTo>
                      <a:pt x="0" y="831"/>
                      <a:pt x="122" y="989"/>
                      <a:pt x="291" y="1044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0E80114-75E3-184F-A1E1-3270F8FF6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118" y="4244556"/>
                <a:ext cx="78008" cy="303882"/>
              </a:xfrm>
              <a:custGeom>
                <a:avLst/>
                <a:gdLst>
                  <a:gd name="T0" fmla="*/ 105 w 105"/>
                  <a:gd name="T1" fmla="*/ 406 h 406"/>
                  <a:gd name="T2" fmla="*/ 0 w 105"/>
                  <a:gd name="T3" fmla="*/ 406 h 406"/>
                  <a:gd name="T4" fmla="*/ 0 w 105"/>
                  <a:gd name="T5" fmla="*/ 53 h 406"/>
                  <a:gd name="T6" fmla="*/ 53 w 105"/>
                  <a:gd name="T7" fmla="*/ 0 h 406"/>
                  <a:gd name="T8" fmla="*/ 53 w 105"/>
                  <a:gd name="T9" fmla="*/ 0 h 406"/>
                  <a:gd name="T10" fmla="*/ 105 w 105"/>
                  <a:gd name="T11" fmla="*/ 53 h 406"/>
                  <a:gd name="T12" fmla="*/ 105 w 105"/>
                  <a:gd name="T13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406">
                    <a:moveTo>
                      <a:pt x="105" y="406"/>
                    </a:moveTo>
                    <a:cubicBezTo>
                      <a:pt x="0" y="406"/>
                      <a:pt x="0" y="406"/>
                      <a:pt x="0" y="406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82" y="0"/>
                      <a:pt x="105" y="24"/>
                      <a:pt x="105" y="53"/>
                    </a:cubicBezTo>
                    <a:lnTo>
                      <a:pt x="105" y="406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D85B8E4E-07E2-B44E-9DC4-C7E8E78CD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2092" y="3819587"/>
                <a:ext cx="676457" cy="1052526"/>
              </a:xfrm>
              <a:custGeom>
                <a:avLst/>
                <a:gdLst>
                  <a:gd name="T0" fmla="*/ 853 w 907"/>
                  <a:gd name="T1" fmla="*/ 532 h 1410"/>
                  <a:gd name="T2" fmla="*/ 662 w 907"/>
                  <a:gd name="T3" fmla="*/ 50 h 1410"/>
                  <a:gd name="T4" fmla="*/ 0 w 907"/>
                  <a:gd name="T5" fmla="*/ 740 h 1410"/>
                  <a:gd name="T6" fmla="*/ 632 w 907"/>
                  <a:gd name="T7" fmla="*/ 1364 h 1410"/>
                  <a:gd name="T8" fmla="*/ 811 w 907"/>
                  <a:gd name="T9" fmla="*/ 985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7" h="1410">
                    <a:moveTo>
                      <a:pt x="853" y="532"/>
                    </a:moveTo>
                    <a:cubicBezTo>
                      <a:pt x="882" y="449"/>
                      <a:pt x="907" y="99"/>
                      <a:pt x="662" y="50"/>
                    </a:cubicBezTo>
                    <a:cubicBezTo>
                      <a:pt x="416" y="0"/>
                      <a:pt x="0" y="70"/>
                      <a:pt x="0" y="740"/>
                    </a:cubicBezTo>
                    <a:cubicBezTo>
                      <a:pt x="0" y="1410"/>
                      <a:pt x="545" y="1406"/>
                      <a:pt x="632" y="1364"/>
                    </a:cubicBezTo>
                    <a:cubicBezTo>
                      <a:pt x="720" y="1323"/>
                      <a:pt x="828" y="1275"/>
                      <a:pt x="811" y="985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D23B3AD2-0B03-C84B-AC01-DDB0B6783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5974" y="4060596"/>
                <a:ext cx="529756" cy="1052526"/>
              </a:xfrm>
              <a:custGeom>
                <a:avLst/>
                <a:gdLst>
                  <a:gd name="T0" fmla="*/ 0 w 711"/>
                  <a:gd name="T1" fmla="*/ 0 h 1412"/>
                  <a:gd name="T2" fmla="*/ 408 w 711"/>
                  <a:gd name="T3" fmla="*/ 386 h 1412"/>
                  <a:gd name="T4" fmla="*/ 711 w 711"/>
                  <a:gd name="T5" fmla="*/ 876 h 1412"/>
                  <a:gd name="T6" fmla="*/ 711 w 711"/>
                  <a:gd name="T7" fmla="*/ 1412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1" h="1412">
                    <a:moveTo>
                      <a:pt x="0" y="0"/>
                    </a:moveTo>
                    <a:cubicBezTo>
                      <a:pt x="4" y="89"/>
                      <a:pt x="69" y="206"/>
                      <a:pt x="408" y="386"/>
                    </a:cubicBezTo>
                    <a:cubicBezTo>
                      <a:pt x="690" y="537"/>
                      <a:pt x="711" y="689"/>
                      <a:pt x="711" y="876"/>
                    </a:cubicBezTo>
                    <a:cubicBezTo>
                      <a:pt x="711" y="926"/>
                      <a:pt x="711" y="1412"/>
                      <a:pt x="711" y="1412"/>
                    </a:cubicBezTo>
                  </a:path>
                </a:pathLst>
              </a:custGeom>
              <a:noFill/>
              <a:ln w="12700" cap="rnd">
                <a:solidFill>
                  <a:srgbClr val="ED1C2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22F669F8-1DB6-9046-AAE0-289AFFB34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442" y="4238734"/>
                <a:ext cx="76844" cy="183959"/>
              </a:xfrm>
              <a:custGeom>
                <a:avLst/>
                <a:gdLst>
                  <a:gd name="T0" fmla="*/ 97 w 103"/>
                  <a:gd name="T1" fmla="*/ 0 h 247"/>
                  <a:gd name="T2" fmla="*/ 103 w 103"/>
                  <a:gd name="T3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3" h="247">
                    <a:moveTo>
                      <a:pt x="97" y="0"/>
                    </a:moveTo>
                    <a:cubicBezTo>
                      <a:pt x="0" y="119"/>
                      <a:pt x="80" y="223"/>
                      <a:pt x="103" y="247"/>
                    </a:cubicBezTo>
                  </a:path>
                </a:pathLst>
              </a:custGeom>
              <a:noFill/>
              <a:ln w="12700" cap="rnd">
                <a:solidFill>
                  <a:srgbClr val="ED1C2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D8BB7F02-CF3F-A04D-AB34-3983C8FCB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3787" y="4359821"/>
                <a:ext cx="189781" cy="101294"/>
              </a:xfrm>
              <a:custGeom>
                <a:avLst/>
                <a:gdLst>
                  <a:gd name="T0" fmla="*/ 0 w 254"/>
                  <a:gd name="T1" fmla="*/ 135 h 135"/>
                  <a:gd name="T2" fmla="*/ 254 w 254"/>
                  <a:gd name="T3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54" h="135">
                    <a:moveTo>
                      <a:pt x="0" y="135"/>
                    </a:moveTo>
                    <a:cubicBezTo>
                      <a:pt x="29" y="95"/>
                      <a:pt x="87" y="0"/>
                      <a:pt x="254" y="8"/>
                    </a:cubicBezTo>
                  </a:path>
                </a:pathLst>
              </a:custGeom>
              <a:noFill/>
              <a:ln w="12700" cap="rnd">
                <a:solidFill>
                  <a:srgbClr val="ED1C2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ADC1745-05DC-F44F-8576-DC7346947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3568" y="4435500"/>
                <a:ext cx="146702" cy="118758"/>
              </a:xfrm>
              <a:custGeom>
                <a:avLst/>
                <a:gdLst>
                  <a:gd name="T0" fmla="*/ 0 w 197"/>
                  <a:gd name="T1" fmla="*/ 160 h 160"/>
                  <a:gd name="T2" fmla="*/ 197 w 197"/>
                  <a:gd name="T3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97" h="160">
                    <a:moveTo>
                      <a:pt x="0" y="160"/>
                    </a:moveTo>
                    <a:cubicBezTo>
                      <a:pt x="33" y="86"/>
                      <a:pt x="75" y="19"/>
                      <a:pt x="197" y="0"/>
                    </a:cubicBezTo>
                  </a:path>
                </a:pathLst>
              </a:custGeom>
              <a:noFill/>
              <a:ln w="12700" cap="rnd">
                <a:solidFill>
                  <a:srgbClr val="ED1C2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50FB249D-C079-6245-B2C6-CF318FF47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1733" y="3819587"/>
                <a:ext cx="676457" cy="1052526"/>
              </a:xfrm>
              <a:custGeom>
                <a:avLst/>
                <a:gdLst>
                  <a:gd name="T0" fmla="*/ 54 w 907"/>
                  <a:gd name="T1" fmla="*/ 532 h 1410"/>
                  <a:gd name="T2" fmla="*/ 246 w 907"/>
                  <a:gd name="T3" fmla="*/ 50 h 1410"/>
                  <a:gd name="T4" fmla="*/ 907 w 907"/>
                  <a:gd name="T5" fmla="*/ 740 h 1410"/>
                  <a:gd name="T6" fmla="*/ 275 w 907"/>
                  <a:gd name="T7" fmla="*/ 1364 h 1410"/>
                  <a:gd name="T8" fmla="*/ 96 w 907"/>
                  <a:gd name="T9" fmla="*/ 985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7" h="1410">
                    <a:moveTo>
                      <a:pt x="54" y="532"/>
                    </a:moveTo>
                    <a:cubicBezTo>
                      <a:pt x="25" y="449"/>
                      <a:pt x="0" y="99"/>
                      <a:pt x="246" y="50"/>
                    </a:cubicBezTo>
                    <a:cubicBezTo>
                      <a:pt x="491" y="0"/>
                      <a:pt x="907" y="70"/>
                      <a:pt x="907" y="740"/>
                    </a:cubicBezTo>
                    <a:cubicBezTo>
                      <a:pt x="907" y="1410"/>
                      <a:pt x="362" y="1406"/>
                      <a:pt x="275" y="1364"/>
                    </a:cubicBezTo>
                    <a:cubicBezTo>
                      <a:pt x="187" y="1323"/>
                      <a:pt x="79" y="1275"/>
                      <a:pt x="96" y="985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139B988C-D317-4E4F-8A50-B9AE9BBB0A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3388" y="4760340"/>
                <a:ext cx="0" cy="352782"/>
              </a:xfrm>
              <a:custGeom>
                <a:avLst/>
                <a:gdLst>
                  <a:gd name="T0" fmla="*/ 0 h 474"/>
                  <a:gd name="T1" fmla="*/ 474 h 47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474">
                    <a:moveTo>
                      <a:pt x="0" y="0"/>
                    </a:moveTo>
                    <a:cubicBezTo>
                      <a:pt x="0" y="50"/>
                      <a:pt x="0" y="474"/>
                      <a:pt x="0" y="474"/>
                    </a:cubicBezTo>
                  </a:path>
                </a:pathLst>
              </a:custGeom>
              <a:noFill/>
              <a:ln w="12700" cap="rnd">
                <a:solidFill>
                  <a:srgbClr val="ED1C2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A379F64A-AE50-FB43-9E8A-C5B4FCB90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2354" y="4060596"/>
                <a:ext cx="430790" cy="374904"/>
              </a:xfrm>
              <a:custGeom>
                <a:avLst/>
                <a:gdLst>
                  <a:gd name="T0" fmla="*/ 579 w 579"/>
                  <a:gd name="T1" fmla="*/ 0 h 504"/>
                  <a:gd name="T2" fmla="*/ 172 w 579"/>
                  <a:gd name="T3" fmla="*/ 386 h 504"/>
                  <a:gd name="T4" fmla="*/ 0 w 579"/>
                  <a:gd name="T5" fmla="*/ 504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9" h="504">
                    <a:moveTo>
                      <a:pt x="579" y="0"/>
                    </a:moveTo>
                    <a:cubicBezTo>
                      <a:pt x="575" y="89"/>
                      <a:pt x="510" y="206"/>
                      <a:pt x="172" y="386"/>
                    </a:cubicBezTo>
                    <a:cubicBezTo>
                      <a:pt x="98" y="425"/>
                      <a:pt x="43" y="464"/>
                      <a:pt x="0" y="504"/>
                    </a:cubicBezTo>
                  </a:path>
                </a:pathLst>
              </a:custGeom>
              <a:noFill/>
              <a:ln w="12700" cap="rnd">
                <a:solidFill>
                  <a:srgbClr val="ED1C2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A13B2A59-3E89-5F46-A7A2-67C75A8BCE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8654" y="4238734"/>
                <a:ext cx="73351" cy="174645"/>
              </a:xfrm>
              <a:custGeom>
                <a:avLst/>
                <a:gdLst>
                  <a:gd name="T0" fmla="*/ 0 w 99"/>
                  <a:gd name="T1" fmla="*/ 0 h 234"/>
                  <a:gd name="T2" fmla="*/ 14 w 99"/>
                  <a:gd name="T3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9" h="234">
                    <a:moveTo>
                      <a:pt x="0" y="0"/>
                    </a:moveTo>
                    <a:cubicBezTo>
                      <a:pt x="42" y="27"/>
                      <a:pt x="99" y="176"/>
                      <a:pt x="14" y="234"/>
                    </a:cubicBezTo>
                  </a:path>
                </a:pathLst>
              </a:custGeom>
              <a:noFill/>
              <a:ln w="12700" cap="rnd">
                <a:solidFill>
                  <a:srgbClr val="ED1C2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B5F33097-B1DA-5B48-8C40-14596ED1E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5550" y="4359821"/>
                <a:ext cx="189781" cy="101294"/>
              </a:xfrm>
              <a:custGeom>
                <a:avLst/>
                <a:gdLst>
                  <a:gd name="T0" fmla="*/ 254 w 254"/>
                  <a:gd name="T1" fmla="*/ 135 h 135"/>
                  <a:gd name="T2" fmla="*/ 0 w 254"/>
                  <a:gd name="T3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54" h="135">
                    <a:moveTo>
                      <a:pt x="254" y="135"/>
                    </a:moveTo>
                    <a:cubicBezTo>
                      <a:pt x="225" y="95"/>
                      <a:pt x="167" y="0"/>
                      <a:pt x="0" y="8"/>
                    </a:cubicBezTo>
                  </a:path>
                </a:pathLst>
              </a:custGeom>
              <a:noFill/>
              <a:ln w="12700" cap="rnd">
                <a:solidFill>
                  <a:srgbClr val="ED1C2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62F94E25-F0A8-B04C-B78C-FEA0163FA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848" y="4435500"/>
                <a:ext cx="146702" cy="118758"/>
              </a:xfrm>
              <a:custGeom>
                <a:avLst/>
                <a:gdLst>
                  <a:gd name="T0" fmla="*/ 197 w 197"/>
                  <a:gd name="T1" fmla="*/ 160 h 160"/>
                  <a:gd name="T2" fmla="*/ 0 w 197"/>
                  <a:gd name="T3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97" h="160">
                    <a:moveTo>
                      <a:pt x="197" y="160"/>
                    </a:moveTo>
                    <a:cubicBezTo>
                      <a:pt x="164" y="86"/>
                      <a:pt x="122" y="19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ED1C2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5DCDDED0-5277-A547-95D4-9CBFDA4E7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510" y="3800958"/>
                <a:ext cx="20957" cy="76844"/>
              </a:xfrm>
              <a:custGeom>
                <a:avLst/>
                <a:gdLst>
                  <a:gd name="T0" fmla="*/ 14 w 28"/>
                  <a:gd name="T1" fmla="*/ 104 h 104"/>
                  <a:gd name="T2" fmla="*/ 0 w 28"/>
                  <a:gd name="T3" fmla="*/ 90 h 104"/>
                  <a:gd name="T4" fmla="*/ 0 w 28"/>
                  <a:gd name="T5" fmla="*/ 14 h 104"/>
                  <a:gd name="T6" fmla="*/ 14 w 28"/>
                  <a:gd name="T7" fmla="*/ 0 h 104"/>
                  <a:gd name="T8" fmla="*/ 28 w 28"/>
                  <a:gd name="T9" fmla="*/ 14 h 104"/>
                  <a:gd name="T10" fmla="*/ 28 w 28"/>
                  <a:gd name="T11" fmla="*/ 90 h 104"/>
                  <a:gd name="T12" fmla="*/ 14 w 28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4">
                    <a:moveTo>
                      <a:pt x="14" y="104"/>
                    </a:moveTo>
                    <a:cubicBezTo>
                      <a:pt x="6" y="104"/>
                      <a:pt x="0" y="98"/>
                      <a:pt x="0" y="9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8" y="7"/>
                      <a:pt x="28" y="14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98"/>
                      <a:pt x="21" y="104"/>
                      <a:pt x="14" y="104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39E38C1F-54AF-1B43-9E1C-2EA21C019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510" y="3889445"/>
                <a:ext cx="20957" cy="76844"/>
              </a:xfrm>
              <a:custGeom>
                <a:avLst/>
                <a:gdLst>
                  <a:gd name="T0" fmla="*/ 14 w 28"/>
                  <a:gd name="T1" fmla="*/ 104 h 104"/>
                  <a:gd name="T2" fmla="*/ 0 w 28"/>
                  <a:gd name="T3" fmla="*/ 90 h 104"/>
                  <a:gd name="T4" fmla="*/ 0 w 28"/>
                  <a:gd name="T5" fmla="*/ 14 h 104"/>
                  <a:gd name="T6" fmla="*/ 14 w 28"/>
                  <a:gd name="T7" fmla="*/ 0 h 104"/>
                  <a:gd name="T8" fmla="*/ 28 w 28"/>
                  <a:gd name="T9" fmla="*/ 14 h 104"/>
                  <a:gd name="T10" fmla="*/ 28 w 28"/>
                  <a:gd name="T11" fmla="*/ 90 h 104"/>
                  <a:gd name="T12" fmla="*/ 14 w 28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4">
                    <a:moveTo>
                      <a:pt x="14" y="104"/>
                    </a:moveTo>
                    <a:cubicBezTo>
                      <a:pt x="6" y="104"/>
                      <a:pt x="0" y="97"/>
                      <a:pt x="0" y="9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8" y="6"/>
                      <a:pt x="28" y="14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97"/>
                      <a:pt x="21" y="104"/>
                      <a:pt x="14" y="104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893E84E0-7552-0743-9620-ECD6BB0B0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6076" y="3800958"/>
                <a:ext cx="20957" cy="76844"/>
              </a:xfrm>
              <a:custGeom>
                <a:avLst/>
                <a:gdLst>
                  <a:gd name="T0" fmla="*/ 14 w 28"/>
                  <a:gd name="T1" fmla="*/ 104 h 104"/>
                  <a:gd name="T2" fmla="*/ 0 w 28"/>
                  <a:gd name="T3" fmla="*/ 90 h 104"/>
                  <a:gd name="T4" fmla="*/ 0 w 28"/>
                  <a:gd name="T5" fmla="*/ 14 h 104"/>
                  <a:gd name="T6" fmla="*/ 14 w 28"/>
                  <a:gd name="T7" fmla="*/ 0 h 104"/>
                  <a:gd name="T8" fmla="*/ 28 w 28"/>
                  <a:gd name="T9" fmla="*/ 14 h 104"/>
                  <a:gd name="T10" fmla="*/ 28 w 28"/>
                  <a:gd name="T11" fmla="*/ 90 h 104"/>
                  <a:gd name="T12" fmla="*/ 14 w 28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4">
                    <a:moveTo>
                      <a:pt x="14" y="104"/>
                    </a:moveTo>
                    <a:cubicBezTo>
                      <a:pt x="6" y="104"/>
                      <a:pt x="0" y="98"/>
                      <a:pt x="0" y="9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2" y="0"/>
                      <a:pt x="28" y="7"/>
                      <a:pt x="28" y="14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98"/>
                      <a:pt x="22" y="104"/>
                      <a:pt x="14" y="104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8CA16127-841E-5443-8DDE-5446093CB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6076" y="3889445"/>
                <a:ext cx="20957" cy="76844"/>
              </a:xfrm>
              <a:custGeom>
                <a:avLst/>
                <a:gdLst>
                  <a:gd name="T0" fmla="*/ 14 w 28"/>
                  <a:gd name="T1" fmla="*/ 104 h 104"/>
                  <a:gd name="T2" fmla="*/ 0 w 28"/>
                  <a:gd name="T3" fmla="*/ 90 h 104"/>
                  <a:gd name="T4" fmla="*/ 0 w 28"/>
                  <a:gd name="T5" fmla="*/ 14 h 104"/>
                  <a:gd name="T6" fmla="*/ 14 w 28"/>
                  <a:gd name="T7" fmla="*/ 0 h 104"/>
                  <a:gd name="T8" fmla="*/ 28 w 28"/>
                  <a:gd name="T9" fmla="*/ 14 h 104"/>
                  <a:gd name="T10" fmla="*/ 28 w 28"/>
                  <a:gd name="T11" fmla="*/ 90 h 104"/>
                  <a:gd name="T12" fmla="*/ 14 w 28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4">
                    <a:moveTo>
                      <a:pt x="14" y="104"/>
                    </a:moveTo>
                    <a:cubicBezTo>
                      <a:pt x="6" y="104"/>
                      <a:pt x="0" y="97"/>
                      <a:pt x="0" y="9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97"/>
                      <a:pt x="22" y="104"/>
                      <a:pt x="14" y="104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4E29AEB8-07E8-C841-BB2F-D528CEC92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435" y="3800958"/>
                <a:ext cx="20957" cy="76844"/>
              </a:xfrm>
              <a:custGeom>
                <a:avLst/>
                <a:gdLst>
                  <a:gd name="T0" fmla="*/ 14 w 28"/>
                  <a:gd name="T1" fmla="*/ 104 h 104"/>
                  <a:gd name="T2" fmla="*/ 0 w 28"/>
                  <a:gd name="T3" fmla="*/ 90 h 104"/>
                  <a:gd name="T4" fmla="*/ 0 w 28"/>
                  <a:gd name="T5" fmla="*/ 14 h 104"/>
                  <a:gd name="T6" fmla="*/ 14 w 28"/>
                  <a:gd name="T7" fmla="*/ 0 h 104"/>
                  <a:gd name="T8" fmla="*/ 28 w 28"/>
                  <a:gd name="T9" fmla="*/ 14 h 104"/>
                  <a:gd name="T10" fmla="*/ 28 w 28"/>
                  <a:gd name="T11" fmla="*/ 90 h 104"/>
                  <a:gd name="T12" fmla="*/ 14 w 28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4">
                    <a:moveTo>
                      <a:pt x="14" y="104"/>
                    </a:moveTo>
                    <a:cubicBezTo>
                      <a:pt x="7" y="104"/>
                      <a:pt x="0" y="98"/>
                      <a:pt x="0" y="9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22" y="0"/>
                      <a:pt x="28" y="7"/>
                      <a:pt x="28" y="14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98"/>
                      <a:pt x="22" y="104"/>
                      <a:pt x="14" y="104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10C180C-8150-DC4F-97A6-D1999AEB6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435" y="3889445"/>
                <a:ext cx="20957" cy="76844"/>
              </a:xfrm>
              <a:custGeom>
                <a:avLst/>
                <a:gdLst>
                  <a:gd name="T0" fmla="*/ 14 w 28"/>
                  <a:gd name="T1" fmla="*/ 104 h 104"/>
                  <a:gd name="T2" fmla="*/ 0 w 28"/>
                  <a:gd name="T3" fmla="*/ 90 h 104"/>
                  <a:gd name="T4" fmla="*/ 0 w 28"/>
                  <a:gd name="T5" fmla="*/ 14 h 104"/>
                  <a:gd name="T6" fmla="*/ 14 w 28"/>
                  <a:gd name="T7" fmla="*/ 0 h 104"/>
                  <a:gd name="T8" fmla="*/ 28 w 28"/>
                  <a:gd name="T9" fmla="*/ 14 h 104"/>
                  <a:gd name="T10" fmla="*/ 28 w 28"/>
                  <a:gd name="T11" fmla="*/ 90 h 104"/>
                  <a:gd name="T12" fmla="*/ 14 w 28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4">
                    <a:moveTo>
                      <a:pt x="14" y="104"/>
                    </a:moveTo>
                    <a:cubicBezTo>
                      <a:pt x="7" y="104"/>
                      <a:pt x="0" y="97"/>
                      <a:pt x="0" y="9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97"/>
                      <a:pt x="22" y="104"/>
                      <a:pt x="14" y="104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A06020B1-18DD-ED41-A10F-BDB98CD1B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1276" y="3800958"/>
                <a:ext cx="20957" cy="76844"/>
              </a:xfrm>
              <a:custGeom>
                <a:avLst/>
                <a:gdLst>
                  <a:gd name="T0" fmla="*/ 14 w 28"/>
                  <a:gd name="T1" fmla="*/ 104 h 104"/>
                  <a:gd name="T2" fmla="*/ 0 w 28"/>
                  <a:gd name="T3" fmla="*/ 90 h 104"/>
                  <a:gd name="T4" fmla="*/ 0 w 28"/>
                  <a:gd name="T5" fmla="*/ 14 h 104"/>
                  <a:gd name="T6" fmla="*/ 14 w 28"/>
                  <a:gd name="T7" fmla="*/ 0 h 104"/>
                  <a:gd name="T8" fmla="*/ 28 w 28"/>
                  <a:gd name="T9" fmla="*/ 14 h 104"/>
                  <a:gd name="T10" fmla="*/ 28 w 28"/>
                  <a:gd name="T11" fmla="*/ 90 h 104"/>
                  <a:gd name="T12" fmla="*/ 14 w 28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4">
                    <a:moveTo>
                      <a:pt x="14" y="104"/>
                    </a:moveTo>
                    <a:cubicBezTo>
                      <a:pt x="6" y="104"/>
                      <a:pt x="0" y="98"/>
                      <a:pt x="0" y="9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8" y="7"/>
                      <a:pt x="28" y="14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98"/>
                      <a:pt x="21" y="104"/>
                      <a:pt x="14" y="104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D2C2FD7C-A37B-9849-9B5A-D7F26DBE1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5727" y="3876637"/>
                <a:ext cx="55886" cy="20957"/>
              </a:xfrm>
              <a:custGeom>
                <a:avLst/>
                <a:gdLst>
                  <a:gd name="T0" fmla="*/ 62 w 76"/>
                  <a:gd name="T1" fmla="*/ 28 h 28"/>
                  <a:gd name="T2" fmla="*/ 14 w 76"/>
                  <a:gd name="T3" fmla="*/ 28 h 28"/>
                  <a:gd name="T4" fmla="*/ 0 w 76"/>
                  <a:gd name="T5" fmla="*/ 14 h 28"/>
                  <a:gd name="T6" fmla="*/ 14 w 76"/>
                  <a:gd name="T7" fmla="*/ 0 h 28"/>
                  <a:gd name="T8" fmla="*/ 62 w 76"/>
                  <a:gd name="T9" fmla="*/ 0 h 28"/>
                  <a:gd name="T10" fmla="*/ 76 w 76"/>
                  <a:gd name="T11" fmla="*/ 14 h 28"/>
                  <a:gd name="T12" fmla="*/ 62 w 76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8">
                    <a:moveTo>
                      <a:pt x="62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1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0" y="0"/>
                      <a:pt x="76" y="6"/>
                      <a:pt x="76" y="14"/>
                    </a:cubicBezTo>
                    <a:cubicBezTo>
                      <a:pt x="76" y="21"/>
                      <a:pt x="70" y="28"/>
                      <a:pt x="62" y="28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ACB4F939-D294-2E40-B69D-014F4E0C3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3889" y="3790479"/>
                <a:ext cx="66365" cy="20957"/>
              </a:xfrm>
              <a:custGeom>
                <a:avLst/>
                <a:gdLst>
                  <a:gd name="T0" fmla="*/ 75 w 89"/>
                  <a:gd name="T1" fmla="*/ 28 h 28"/>
                  <a:gd name="T2" fmla="*/ 14 w 89"/>
                  <a:gd name="T3" fmla="*/ 28 h 28"/>
                  <a:gd name="T4" fmla="*/ 0 w 89"/>
                  <a:gd name="T5" fmla="*/ 14 h 28"/>
                  <a:gd name="T6" fmla="*/ 14 w 89"/>
                  <a:gd name="T7" fmla="*/ 0 h 28"/>
                  <a:gd name="T8" fmla="*/ 75 w 89"/>
                  <a:gd name="T9" fmla="*/ 0 h 28"/>
                  <a:gd name="T10" fmla="*/ 89 w 89"/>
                  <a:gd name="T11" fmla="*/ 14 h 28"/>
                  <a:gd name="T12" fmla="*/ 75 w 89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28">
                    <a:moveTo>
                      <a:pt x="75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3" y="0"/>
                      <a:pt x="89" y="6"/>
                      <a:pt x="89" y="14"/>
                    </a:cubicBezTo>
                    <a:cubicBezTo>
                      <a:pt x="89" y="22"/>
                      <a:pt x="83" y="28"/>
                      <a:pt x="75" y="28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8280D518-E87C-4449-B27F-2550F7460D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9102" y="4138604"/>
                <a:ext cx="110608" cy="110608"/>
              </a:xfrm>
              <a:prstGeom prst="ellipse">
                <a:avLst/>
              </a:pr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162CE9D-80AE-9C46-9C82-60F5CFF67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3052" y="4490222"/>
                <a:ext cx="193274" cy="192109"/>
              </a:xfrm>
              <a:prstGeom prst="ellipse">
                <a:avLst/>
              </a:pr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28CFA08D-DA6B-8D42-A918-49B3EA2BCA29}"/>
                </a:ext>
              </a:extLst>
            </p:cNvPr>
            <p:cNvGrpSpPr/>
            <p:nvPr/>
          </p:nvGrpSpPr>
          <p:grpSpPr>
            <a:xfrm flipH="1">
              <a:off x="3163987" y="4955028"/>
              <a:ext cx="257986" cy="228402"/>
              <a:chOff x="8740282" y="3686857"/>
              <a:chExt cx="1634675" cy="1447222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61999133-7967-0541-80AC-E3FD63C94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7620" y="3686857"/>
                <a:ext cx="527427" cy="1054854"/>
              </a:xfrm>
              <a:custGeom>
                <a:avLst/>
                <a:gdLst>
                  <a:gd name="T0" fmla="*/ 0 w 708"/>
                  <a:gd name="T1" fmla="*/ 0 h 1413"/>
                  <a:gd name="T2" fmla="*/ 0 w 708"/>
                  <a:gd name="T3" fmla="*/ 350 h 1413"/>
                  <a:gd name="T4" fmla="*/ 417 w 708"/>
                  <a:gd name="T5" fmla="*/ 1027 h 1413"/>
                  <a:gd name="T6" fmla="*/ 708 w 708"/>
                  <a:gd name="T7" fmla="*/ 1413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8" h="1413">
                    <a:moveTo>
                      <a:pt x="0" y="0"/>
                    </a:moveTo>
                    <a:cubicBezTo>
                      <a:pt x="0" y="0"/>
                      <a:pt x="0" y="295"/>
                      <a:pt x="0" y="350"/>
                    </a:cubicBezTo>
                    <a:cubicBezTo>
                      <a:pt x="0" y="527"/>
                      <a:pt x="157" y="803"/>
                      <a:pt x="417" y="1027"/>
                    </a:cubicBezTo>
                    <a:cubicBezTo>
                      <a:pt x="677" y="1251"/>
                      <a:pt x="701" y="1381"/>
                      <a:pt x="708" y="1413"/>
                    </a:cubicBezTo>
                  </a:path>
                </a:pathLst>
              </a:custGeom>
              <a:noFill/>
              <a:ln w="12700" cap="rnd">
                <a:solidFill>
                  <a:srgbClr val="ED1C2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A0781EF2-C9A0-7D42-BDEE-6BB22BB76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7051" y="4426186"/>
                <a:ext cx="25615" cy="331825"/>
              </a:xfrm>
              <a:custGeom>
                <a:avLst/>
                <a:gdLst>
                  <a:gd name="T0" fmla="*/ 0 w 34"/>
                  <a:gd name="T1" fmla="*/ 0 h 446"/>
                  <a:gd name="T2" fmla="*/ 34 w 34"/>
                  <a:gd name="T3" fmla="*/ 446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4" h="446">
                    <a:moveTo>
                      <a:pt x="0" y="0"/>
                    </a:moveTo>
                    <a:cubicBezTo>
                      <a:pt x="34" y="132"/>
                      <a:pt x="34" y="305"/>
                      <a:pt x="34" y="446"/>
                    </a:cubicBezTo>
                  </a:path>
                </a:pathLst>
              </a:custGeom>
              <a:noFill/>
              <a:ln w="12700" cap="rnd">
                <a:solidFill>
                  <a:srgbClr val="ED1C2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A29566D5-AC53-D04F-BE6C-D1E4AD0B7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9522" y="4347014"/>
                <a:ext cx="251488" cy="68694"/>
              </a:xfrm>
              <a:custGeom>
                <a:avLst/>
                <a:gdLst>
                  <a:gd name="T0" fmla="*/ 337 w 337"/>
                  <a:gd name="T1" fmla="*/ 0 h 92"/>
                  <a:gd name="T2" fmla="*/ 0 w 337"/>
                  <a:gd name="T3" fmla="*/ 1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37" h="92">
                    <a:moveTo>
                      <a:pt x="337" y="0"/>
                    </a:moveTo>
                    <a:cubicBezTo>
                      <a:pt x="297" y="24"/>
                      <a:pt x="166" y="92"/>
                      <a:pt x="0" y="14"/>
                    </a:cubicBezTo>
                  </a:path>
                </a:pathLst>
              </a:custGeom>
              <a:noFill/>
              <a:ln w="12700" cap="rnd">
                <a:solidFill>
                  <a:srgbClr val="ED1C2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97ED5642-5FDC-A641-8617-B062C100C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6017" y="4514673"/>
                <a:ext cx="241010" cy="26779"/>
              </a:xfrm>
              <a:custGeom>
                <a:avLst/>
                <a:gdLst>
                  <a:gd name="T0" fmla="*/ 324 w 324"/>
                  <a:gd name="T1" fmla="*/ 35 h 35"/>
                  <a:gd name="T2" fmla="*/ 0 w 324"/>
                  <a:gd name="T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24" h="35">
                    <a:moveTo>
                      <a:pt x="324" y="35"/>
                    </a:moveTo>
                    <a:cubicBezTo>
                      <a:pt x="264" y="35"/>
                      <a:pt x="115" y="12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ED1C2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A8A6F981-7289-BD4D-9F24-2D5B78AF9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9028" y="3947659"/>
                <a:ext cx="528591" cy="794051"/>
              </a:xfrm>
              <a:custGeom>
                <a:avLst/>
                <a:gdLst>
                  <a:gd name="T0" fmla="*/ 708 w 708"/>
                  <a:gd name="T1" fmla="*/ 0 h 1063"/>
                  <a:gd name="T2" fmla="*/ 291 w 708"/>
                  <a:gd name="T3" fmla="*/ 677 h 1063"/>
                  <a:gd name="T4" fmla="*/ 0 w 708"/>
                  <a:gd name="T5" fmla="*/ 1063 h 10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08" h="1063">
                    <a:moveTo>
                      <a:pt x="708" y="0"/>
                    </a:moveTo>
                    <a:cubicBezTo>
                      <a:pt x="708" y="177"/>
                      <a:pt x="551" y="453"/>
                      <a:pt x="291" y="677"/>
                    </a:cubicBezTo>
                    <a:cubicBezTo>
                      <a:pt x="31" y="901"/>
                      <a:pt x="7" y="1031"/>
                      <a:pt x="0" y="1063"/>
                    </a:cubicBezTo>
                  </a:path>
                </a:pathLst>
              </a:custGeom>
              <a:noFill/>
              <a:ln w="12700" cap="rnd">
                <a:solidFill>
                  <a:srgbClr val="ED1C2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B4F2D2DF-B7D0-8C41-A55A-700EDA1A9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2573" y="4426186"/>
                <a:ext cx="25615" cy="331825"/>
              </a:xfrm>
              <a:custGeom>
                <a:avLst/>
                <a:gdLst>
                  <a:gd name="T0" fmla="*/ 34 w 34"/>
                  <a:gd name="T1" fmla="*/ 0 h 446"/>
                  <a:gd name="T2" fmla="*/ 0 w 34"/>
                  <a:gd name="T3" fmla="*/ 446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4" h="446">
                    <a:moveTo>
                      <a:pt x="34" y="0"/>
                    </a:moveTo>
                    <a:cubicBezTo>
                      <a:pt x="0" y="132"/>
                      <a:pt x="0" y="305"/>
                      <a:pt x="0" y="446"/>
                    </a:cubicBezTo>
                  </a:path>
                </a:pathLst>
              </a:custGeom>
              <a:noFill/>
              <a:ln w="12700" cap="rnd">
                <a:solidFill>
                  <a:srgbClr val="ED1C2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5C43D06D-5AA3-4C4A-AA96-63BB157F6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4229" y="4347014"/>
                <a:ext cx="250324" cy="68694"/>
              </a:xfrm>
              <a:custGeom>
                <a:avLst/>
                <a:gdLst>
                  <a:gd name="T0" fmla="*/ 0 w 336"/>
                  <a:gd name="T1" fmla="*/ 0 h 92"/>
                  <a:gd name="T2" fmla="*/ 336 w 336"/>
                  <a:gd name="T3" fmla="*/ 1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36" h="92">
                    <a:moveTo>
                      <a:pt x="0" y="0"/>
                    </a:moveTo>
                    <a:cubicBezTo>
                      <a:pt x="39" y="24"/>
                      <a:pt x="170" y="92"/>
                      <a:pt x="336" y="14"/>
                    </a:cubicBezTo>
                  </a:path>
                </a:pathLst>
              </a:custGeom>
              <a:noFill/>
              <a:ln w="12700" cap="rnd">
                <a:solidFill>
                  <a:srgbClr val="ED1C2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F0412251-B4C7-6941-8F38-381A330AF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7049" y="4514673"/>
                <a:ext cx="242174" cy="26779"/>
              </a:xfrm>
              <a:custGeom>
                <a:avLst/>
                <a:gdLst>
                  <a:gd name="T0" fmla="*/ 0 w 324"/>
                  <a:gd name="T1" fmla="*/ 35 h 35"/>
                  <a:gd name="T2" fmla="*/ 324 w 324"/>
                  <a:gd name="T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24" h="35">
                    <a:moveTo>
                      <a:pt x="0" y="35"/>
                    </a:moveTo>
                    <a:cubicBezTo>
                      <a:pt x="60" y="35"/>
                      <a:pt x="210" y="12"/>
                      <a:pt x="324" y="0"/>
                    </a:cubicBezTo>
                  </a:path>
                </a:pathLst>
              </a:custGeom>
              <a:noFill/>
              <a:ln w="12700" cap="rnd">
                <a:solidFill>
                  <a:srgbClr val="ED1C2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55C60C2A-64F6-3C4C-92C5-BF0A68F16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5692" y="3696171"/>
                <a:ext cx="689265" cy="1437908"/>
              </a:xfrm>
              <a:custGeom>
                <a:avLst/>
                <a:gdLst>
                  <a:gd name="T0" fmla="*/ 8 w 924"/>
                  <a:gd name="T1" fmla="*/ 492 h 1928"/>
                  <a:gd name="T2" fmla="*/ 8 w 924"/>
                  <a:gd name="T3" fmla="*/ 212 h 1928"/>
                  <a:gd name="T4" fmla="*/ 413 w 924"/>
                  <a:gd name="T5" fmla="*/ 189 h 1928"/>
                  <a:gd name="T6" fmla="*/ 920 w 924"/>
                  <a:gd name="T7" fmla="*/ 1027 h 1928"/>
                  <a:gd name="T8" fmla="*/ 920 w 924"/>
                  <a:gd name="T9" fmla="*/ 1762 h 1928"/>
                  <a:gd name="T10" fmla="*/ 767 w 924"/>
                  <a:gd name="T11" fmla="*/ 1924 h 1928"/>
                  <a:gd name="T12" fmla="*/ 292 w 924"/>
                  <a:gd name="T13" fmla="*/ 1924 h 1928"/>
                  <a:gd name="T14" fmla="*/ 8 w 924"/>
                  <a:gd name="T15" fmla="*/ 1467 h 1928"/>
                  <a:gd name="T16" fmla="*/ 8 w 924"/>
                  <a:gd name="T17" fmla="*/ 1031 h 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4" h="1928">
                    <a:moveTo>
                      <a:pt x="8" y="492"/>
                    </a:moveTo>
                    <a:cubicBezTo>
                      <a:pt x="8" y="492"/>
                      <a:pt x="8" y="275"/>
                      <a:pt x="8" y="212"/>
                    </a:cubicBezTo>
                    <a:cubicBezTo>
                      <a:pt x="8" y="150"/>
                      <a:pt x="177" y="0"/>
                      <a:pt x="413" y="189"/>
                    </a:cubicBezTo>
                    <a:cubicBezTo>
                      <a:pt x="649" y="378"/>
                      <a:pt x="924" y="740"/>
                      <a:pt x="920" y="1027"/>
                    </a:cubicBezTo>
                    <a:cubicBezTo>
                      <a:pt x="917" y="1314"/>
                      <a:pt x="920" y="1675"/>
                      <a:pt x="920" y="1762"/>
                    </a:cubicBezTo>
                    <a:cubicBezTo>
                      <a:pt x="920" y="1849"/>
                      <a:pt x="893" y="1928"/>
                      <a:pt x="767" y="1924"/>
                    </a:cubicBezTo>
                    <a:cubicBezTo>
                      <a:pt x="641" y="1920"/>
                      <a:pt x="328" y="1924"/>
                      <a:pt x="292" y="1924"/>
                    </a:cubicBezTo>
                    <a:cubicBezTo>
                      <a:pt x="256" y="1924"/>
                      <a:pt x="16" y="1727"/>
                      <a:pt x="8" y="1467"/>
                    </a:cubicBezTo>
                    <a:cubicBezTo>
                      <a:pt x="0" y="1208"/>
                      <a:pt x="8" y="1074"/>
                      <a:pt x="8" y="1031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7955738F-9DDF-1943-85B1-5FEDB633B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0282" y="3696171"/>
                <a:ext cx="689265" cy="1437908"/>
              </a:xfrm>
              <a:custGeom>
                <a:avLst/>
                <a:gdLst>
                  <a:gd name="T0" fmla="*/ 916 w 924"/>
                  <a:gd name="T1" fmla="*/ 492 h 1928"/>
                  <a:gd name="T2" fmla="*/ 916 w 924"/>
                  <a:gd name="T3" fmla="*/ 212 h 1928"/>
                  <a:gd name="T4" fmla="*/ 511 w 924"/>
                  <a:gd name="T5" fmla="*/ 189 h 1928"/>
                  <a:gd name="T6" fmla="*/ 4 w 924"/>
                  <a:gd name="T7" fmla="*/ 1027 h 1928"/>
                  <a:gd name="T8" fmla="*/ 4 w 924"/>
                  <a:gd name="T9" fmla="*/ 1762 h 1928"/>
                  <a:gd name="T10" fmla="*/ 157 w 924"/>
                  <a:gd name="T11" fmla="*/ 1924 h 1928"/>
                  <a:gd name="T12" fmla="*/ 632 w 924"/>
                  <a:gd name="T13" fmla="*/ 1924 h 1928"/>
                  <a:gd name="T14" fmla="*/ 916 w 924"/>
                  <a:gd name="T15" fmla="*/ 1467 h 1928"/>
                  <a:gd name="T16" fmla="*/ 916 w 924"/>
                  <a:gd name="T17" fmla="*/ 1031 h 1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4" h="1928">
                    <a:moveTo>
                      <a:pt x="916" y="492"/>
                    </a:moveTo>
                    <a:cubicBezTo>
                      <a:pt x="916" y="492"/>
                      <a:pt x="916" y="275"/>
                      <a:pt x="916" y="212"/>
                    </a:cubicBezTo>
                    <a:cubicBezTo>
                      <a:pt x="916" y="150"/>
                      <a:pt x="747" y="0"/>
                      <a:pt x="511" y="189"/>
                    </a:cubicBezTo>
                    <a:cubicBezTo>
                      <a:pt x="275" y="378"/>
                      <a:pt x="0" y="740"/>
                      <a:pt x="4" y="1027"/>
                    </a:cubicBezTo>
                    <a:cubicBezTo>
                      <a:pt x="8" y="1314"/>
                      <a:pt x="4" y="1675"/>
                      <a:pt x="4" y="1762"/>
                    </a:cubicBezTo>
                    <a:cubicBezTo>
                      <a:pt x="4" y="1849"/>
                      <a:pt x="31" y="1928"/>
                      <a:pt x="157" y="1924"/>
                    </a:cubicBezTo>
                    <a:cubicBezTo>
                      <a:pt x="283" y="1920"/>
                      <a:pt x="596" y="1924"/>
                      <a:pt x="632" y="1924"/>
                    </a:cubicBezTo>
                    <a:cubicBezTo>
                      <a:pt x="669" y="1924"/>
                      <a:pt x="909" y="1727"/>
                      <a:pt x="916" y="1467"/>
                    </a:cubicBezTo>
                    <a:cubicBezTo>
                      <a:pt x="924" y="1208"/>
                      <a:pt x="916" y="1074"/>
                      <a:pt x="916" y="1031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C14C7C80-C080-014E-A30B-E41398474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9225" y="4816226"/>
                <a:ext cx="204916" cy="204916"/>
              </a:xfrm>
              <a:prstGeom prst="ellipse">
                <a:avLst/>
              </a:pr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138B5444-372A-2440-B843-AC85E215E487}"/>
                </a:ext>
              </a:extLst>
            </p:cNvPr>
            <p:cNvGrpSpPr/>
            <p:nvPr/>
          </p:nvGrpSpPr>
          <p:grpSpPr>
            <a:xfrm flipH="1">
              <a:off x="3432680" y="4605405"/>
              <a:ext cx="295105" cy="242735"/>
              <a:chOff x="6217248" y="3641449"/>
              <a:chExt cx="1869863" cy="1538038"/>
            </a:xfrm>
          </p:grpSpPr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50D51F91-C9AD-E34B-BCBB-ACF155F770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16732" y="3742743"/>
                <a:ext cx="1370379" cy="1436744"/>
              </a:xfrm>
              <a:custGeom>
                <a:avLst/>
                <a:gdLst>
                  <a:gd name="T0" fmla="*/ 901 w 1837"/>
                  <a:gd name="T1" fmla="*/ 449 h 1925"/>
                  <a:gd name="T2" fmla="*/ 1181 w 1837"/>
                  <a:gd name="T3" fmla="*/ 251 h 1925"/>
                  <a:gd name="T4" fmla="*/ 1308 w 1837"/>
                  <a:gd name="T5" fmla="*/ 145 h 1925"/>
                  <a:gd name="T6" fmla="*/ 1202 w 1837"/>
                  <a:gd name="T7" fmla="*/ 18 h 1925"/>
                  <a:gd name="T8" fmla="*/ 717 w 1837"/>
                  <a:gd name="T9" fmla="*/ 267 h 1925"/>
                  <a:gd name="T10" fmla="*/ 428 w 1837"/>
                  <a:gd name="T11" fmla="*/ 403 h 1925"/>
                  <a:gd name="T12" fmla="*/ 201 w 1837"/>
                  <a:gd name="T13" fmla="*/ 183 h 1925"/>
                  <a:gd name="T14" fmla="*/ 43 w 1837"/>
                  <a:gd name="T15" fmla="*/ 186 h 1925"/>
                  <a:gd name="T16" fmla="*/ 46 w 1837"/>
                  <a:gd name="T17" fmla="*/ 344 h 1925"/>
                  <a:gd name="T18" fmla="*/ 342 w 1837"/>
                  <a:gd name="T19" fmla="*/ 631 h 1925"/>
                  <a:gd name="T20" fmla="*/ 206 w 1837"/>
                  <a:gd name="T21" fmla="*/ 1022 h 1925"/>
                  <a:gd name="T22" fmla="*/ 1551 w 1837"/>
                  <a:gd name="T23" fmla="*/ 1854 h 1925"/>
                  <a:gd name="T24" fmla="*/ 1459 w 1837"/>
                  <a:gd name="T25" fmla="*/ 630 h 1925"/>
                  <a:gd name="T26" fmla="*/ 984 w 1837"/>
                  <a:gd name="T27" fmla="*/ 519 h 1925"/>
                  <a:gd name="T28" fmla="*/ 593 w 1837"/>
                  <a:gd name="T29" fmla="*/ 541 h 1925"/>
                  <a:gd name="T30" fmla="*/ 716 w 1837"/>
                  <a:gd name="T31" fmla="*/ 480 h 19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1925">
                    <a:moveTo>
                      <a:pt x="901" y="449"/>
                    </a:moveTo>
                    <a:cubicBezTo>
                      <a:pt x="912" y="327"/>
                      <a:pt x="1037" y="239"/>
                      <a:pt x="1181" y="251"/>
                    </a:cubicBezTo>
                    <a:cubicBezTo>
                      <a:pt x="1245" y="257"/>
                      <a:pt x="1302" y="209"/>
                      <a:pt x="1308" y="145"/>
                    </a:cubicBezTo>
                    <a:cubicBezTo>
                      <a:pt x="1313" y="81"/>
                      <a:pt x="1266" y="24"/>
                      <a:pt x="1202" y="18"/>
                    </a:cubicBezTo>
                    <a:cubicBezTo>
                      <a:pt x="993" y="0"/>
                      <a:pt x="804" y="104"/>
                      <a:pt x="717" y="267"/>
                    </a:cubicBezTo>
                    <a:cubicBezTo>
                      <a:pt x="602" y="264"/>
                      <a:pt x="494" y="313"/>
                      <a:pt x="428" y="403"/>
                    </a:cubicBezTo>
                    <a:cubicBezTo>
                      <a:pt x="201" y="183"/>
                      <a:pt x="201" y="183"/>
                      <a:pt x="201" y="183"/>
                    </a:cubicBezTo>
                    <a:cubicBezTo>
                      <a:pt x="156" y="140"/>
                      <a:pt x="86" y="142"/>
                      <a:pt x="43" y="186"/>
                    </a:cubicBezTo>
                    <a:cubicBezTo>
                      <a:pt x="0" y="230"/>
                      <a:pt x="1" y="301"/>
                      <a:pt x="46" y="344"/>
                    </a:cubicBezTo>
                    <a:cubicBezTo>
                      <a:pt x="342" y="631"/>
                      <a:pt x="342" y="631"/>
                      <a:pt x="342" y="631"/>
                    </a:cubicBezTo>
                    <a:cubicBezTo>
                      <a:pt x="250" y="738"/>
                      <a:pt x="206" y="908"/>
                      <a:pt x="206" y="1022"/>
                    </a:cubicBezTo>
                    <a:cubicBezTo>
                      <a:pt x="203" y="1744"/>
                      <a:pt x="1264" y="1925"/>
                      <a:pt x="1551" y="1854"/>
                    </a:cubicBezTo>
                    <a:cubicBezTo>
                      <a:pt x="1837" y="1784"/>
                      <a:pt x="1686" y="860"/>
                      <a:pt x="1459" y="630"/>
                    </a:cubicBezTo>
                    <a:cubicBezTo>
                      <a:pt x="1320" y="489"/>
                      <a:pt x="984" y="519"/>
                      <a:pt x="984" y="519"/>
                    </a:cubicBezTo>
                    <a:moveTo>
                      <a:pt x="593" y="541"/>
                    </a:moveTo>
                    <a:cubicBezTo>
                      <a:pt x="615" y="499"/>
                      <a:pt x="664" y="477"/>
                      <a:pt x="716" y="480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D40B1B0F-86BE-C445-BC60-8059D9731C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3693" y="4157233"/>
                <a:ext cx="339975" cy="671800"/>
              </a:xfrm>
              <a:custGeom>
                <a:avLst/>
                <a:gdLst>
                  <a:gd name="T0" fmla="*/ 292 w 456"/>
                  <a:gd name="T1" fmla="*/ 0 h 899"/>
                  <a:gd name="T2" fmla="*/ 456 w 456"/>
                  <a:gd name="T3" fmla="*/ 899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56" h="899">
                    <a:moveTo>
                      <a:pt x="292" y="0"/>
                    </a:moveTo>
                    <a:cubicBezTo>
                      <a:pt x="259" y="50"/>
                      <a:pt x="0" y="433"/>
                      <a:pt x="456" y="899"/>
                    </a:cubicBezTo>
                  </a:path>
                </a:pathLst>
              </a:custGeom>
              <a:noFill/>
              <a:ln w="12700" cap="rnd">
                <a:solidFill>
                  <a:srgbClr val="ED1C2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01E1A9F7-86CA-644E-9DC8-2577080F3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4650" y="4373793"/>
                <a:ext cx="121087" cy="180466"/>
              </a:xfrm>
              <a:custGeom>
                <a:avLst/>
                <a:gdLst>
                  <a:gd name="T0" fmla="*/ 0 w 162"/>
                  <a:gd name="T1" fmla="*/ 242 h 242"/>
                  <a:gd name="T2" fmla="*/ 162 w 162"/>
                  <a:gd name="T3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2" h="242">
                    <a:moveTo>
                      <a:pt x="0" y="242"/>
                    </a:moveTo>
                    <a:cubicBezTo>
                      <a:pt x="63" y="221"/>
                      <a:pt x="136" y="121"/>
                      <a:pt x="162" y="0"/>
                    </a:cubicBezTo>
                  </a:path>
                </a:pathLst>
              </a:custGeom>
              <a:noFill/>
              <a:ln w="12700" cap="rnd">
                <a:solidFill>
                  <a:srgbClr val="ED1C2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CCB407B1-8547-5A4C-BCC5-A967E83B26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015" y="4511180"/>
                <a:ext cx="88487" cy="301553"/>
              </a:xfrm>
              <a:custGeom>
                <a:avLst/>
                <a:gdLst>
                  <a:gd name="T0" fmla="*/ 0 w 119"/>
                  <a:gd name="T1" fmla="*/ 404 h 404"/>
                  <a:gd name="T2" fmla="*/ 87 w 119"/>
                  <a:gd name="T3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9" h="404">
                    <a:moveTo>
                      <a:pt x="0" y="404"/>
                    </a:moveTo>
                    <a:cubicBezTo>
                      <a:pt x="21" y="343"/>
                      <a:pt x="119" y="203"/>
                      <a:pt x="87" y="0"/>
                    </a:cubicBezTo>
                  </a:path>
                </a:pathLst>
              </a:custGeom>
              <a:noFill/>
              <a:ln w="12700" cap="rnd">
                <a:solidFill>
                  <a:srgbClr val="ED1C2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3E4388C8-E319-AB45-B2DD-DE21481F4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8544" y="4539123"/>
                <a:ext cx="238681" cy="101294"/>
              </a:xfrm>
              <a:custGeom>
                <a:avLst/>
                <a:gdLst>
                  <a:gd name="T0" fmla="*/ 320 w 320"/>
                  <a:gd name="T1" fmla="*/ 136 h 136"/>
                  <a:gd name="T2" fmla="*/ 0 w 320"/>
                  <a:gd name="T3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20" h="136">
                    <a:moveTo>
                      <a:pt x="320" y="136"/>
                    </a:moveTo>
                    <a:cubicBezTo>
                      <a:pt x="179" y="127"/>
                      <a:pt x="70" y="100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ED1C2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1F51422A-1443-3742-B31A-9C0AD0EBF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1556" y="3806779"/>
                <a:ext cx="395861" cy="275939"/>
              </a:xfrm>
              <a:custGeom>
                <a:avLst/>
                <a:gdLst>
                  <a:gd name="T0" fmla="*/ 531 w 531"/>
                  <a:gd name="T1" fmla="*/ 370 h 370"/>
                  <a:gd name="T2" fmla="*/ 60 w 531"/>
                  <a:gd name="T3" fmla="*/ 370 h 370"/>
                  <a:gd name="T4" fmla="*/ 0 w 531"/>
                  <a:gd name="T5" fmla="*/ 310 h 370"/>
                  <a:gd name="T6" fmla="*/ 0 w 531"/>
                  <a:gd name="T7" fmla="*/ 60 h 370"/>
                  <a:gd name="T8" fmla="*/ 60 w 531"/>
                  <a:gd name="T9" fmla="*/ 0 h 370"/>
                  <a:gd name="T10" fmla="*/ 531 w 531"/>
                  <a:gd name="T11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1" h="370">
                    <a:moveTo>
                      <a:pt x="531" y="370"/>
                    </a:moveTo>
                    <a:cubicBezTo>
                      <a:pt x="60" y="370"/>
                      <a:pt x="60" y="370"/>
                      <a:pt x="60" y="370"/>
                    </a:cubicBezTo>
                    <a:cubicBezTo>
                      <a:pt x="27" y="370"/>
                      <a:pt x="0" y="343"/>
                      <a:pt x="0" y="31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ubicBezTo>
                      <a:pt x="531" y="0"/>
                      <a:pt x="531" y="0"/>
                      <a:pt x="531" y="0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9C9228EC-765F-904B-97CD-0D6167ABB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7248" y="3641449"/>
                <a:ext cx="626392" cy="777751"/>
              </a:xfrm>
              <a:custGeom>
                <a:avLst/>
                <a:gdLst>
                  <a:gd name="T0" fmla="*/ 839 w 839"/>
                  <a:gd name="T1" fmla="*/ 201 h 1042"/>
                  <a:gd name="T2" fmla="*/ 670 w 839"/>
                  <a:gd name="T3" fmla="*/ 0 h 1042"/>
                  <a:gd name="T4" fmla="*/ 169 w 839"/>
                  <a:gd name="T5" fmla="*/ 0 h 1042"/>
                  <a:gd name="T6" fmla="*/ 0 w 839"/>
                  <a:gd name="T7" fmla="*/ 201 h 1042"/>
                  <a:gd name="T8" fmla="*/ 0 w 839"/>
                  <a:gd name="T9" fmla="*/ 403 h 1042"/>
                  <a:gd name="T10" fmla="*/ 0 w 839"/>
                  <a:gd name="T11" fmla="*/ 412 h 1042"/>
                  <a:gd name="T12" fmla="*/ 0 w 839"/>
                  <a:gd name="T13" fmla="*/ 643 h 1042"/>
                  <a:gd name="T14" fmla="*/ 290 w 839"/>
                  <a:gd name="T15" fmla="*/ 1042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9" h="1042">
                    <a:moveTo>
                      <a:pt x="839" y="201"/>
                    </a:moveTo>
                    <a:cubicBezTo>
                      <a:pt x="839" y="108"/>
                      <a:pt x="763" y="0"/>
                      <a:pt x="670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76" y="0"/>
                      <a:pt x="0" y="108"/>
                      <a:pt x="0" y="201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643"/>
                      <a:pt x="0" y="643"/>
                      <a:pt x="0" y="643"/>
                    </a:cubicBezTo>
                    <a:cubicBezTo>
                      <a:pt x="0" y="829"/>
                      <a:pt x="122" y="987"/>
                      <a:pt x="290" y="1042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08492A1B-66F5-D240-B4E4-9E024075E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7081" y="4193326"/>
                <a:ext cx="208409" cy="225874"/>
              </a:xfrm>
              <a:custGeom>
                <a:avLst/>
                <a:gdLst>
                  <a:gd name="T0" fmla="*/ 0 w 279"/>
                  <a:gd name="T1" fmla="*/ 303 h 303"/>
                  <a:gd name="T2" fmla="*/ 279 w 279"/>
                  <a:gd name="T3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79" h="303">
                    <a:moveTo>
                      <a:pt x="0" y="303"/>
                    </a:moveTo>
                    <a:cubicBezTo>
                      <a:pt x="138" y="258"/>
                      <a:pt x="246" y="143"/>
                      <a:pt x="279" y="0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7905002C-4E52-F445-A7A3-3B4B41412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4351" y="4302770"/>
                <a:ext cx="78008" cy="301553"/>
              </a:xfrm>
              <a:custGeom>
                <a:avLst/>
                <a:gdLst>
                  <a:gd name="T0" fmla="*/ 105 w 105"/>
                  <a:gd name="T1" fmla="*/ 404 h 404"/>
                  <a:gd name="T2" fmla="*/ 0 w 105"/>
                  <a:gd name="T3" fmla="*/ 404 h 404"/>
                  <a:gd name="T4" fmla="*/ 0 w 105"/>
                  <a:gd name="T5" fmla="*/ 52 h 404"/>
                  <a:gd name="T6" fmla="*/ 52 w 105"/>
                  <a:gd name="T7" fmla="*/ 0 h 404"/>
                  <a:gd name="T8" fmla="*/ 52 w 105"/>
                  <a:gd name="T9" fmla="*/ 0 h 404"/>
                  <a:gd name="T10" fmla="*/ 105 w 105"/>
                  <a:gd name="T11" fmla="*/ 52 h 404"/>
                  <a:gd name="T12" fmla="*/ 105 w 105"/>
                  <a:gd name="T13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404">
                    <a:moveTo>
                      <a:pt x="105" y="404"/>
                    </a:moveTo>
                    <a:cubicBezTo>
                      <a:pt x="0" y="404"/>
                      <a:pt x="0" y="404"/>
                      <a:pt x="0" y="404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81" y="0"/>
                      <a:pt x="105" y="23"/>
                      <a:pt x="105" y="52"/>
                    </a:cubicBezTo>
                    <a:lnTo>
                      <a:pt x="105" y="404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86" name="Line 72">
                <a:extLst>
                  <a:ext uri="{FF2B5EF4-FFF2-40B4-BE49-F238E27FC236}">
                    <a16:creationId xmlns:a16="http://schemas.microsoft.com/office/drawing/2014/main" id="{E7688B5B-9EFB-9E4D-8906-A19BD10617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97973" y="4082718"/>
                <a:ext cx="0" cy="0"/>
              </a:xfrm>
              <a:prstGeom prst="line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06889C0F-7D8F-7F4F-B3EC-E3C9546FC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3742" y="3859173"/>
                <a:ext cx="20957" cy="78008"/>
              </a:xfrm>
              <a:custGeom>
                <a:avLst/>
                <a:gdLst>
                  <a:gd name="T0" fmla="*/ 14 w 28"/>
                  <a:gd name="T1" fmla="*/ 104 h 104"/>
                  <a:gd name="T2" fmla="*/ 0 w 28"/>
                  <a:gd name="T3" fmla="*/ 90 h 104"/>
                  <a:gd name="T4" fmla="*/ 0 w 28"/>
                  <a:gd name="T5" fmla="*/ 14 h 104"/>
                  <a:gd name="T6" fmla="*/ 14 w 28"/>
                  <a:gd name="T7" fmla="*/ 0 h 104"/>
                  <a:gd name="T8" fmla="*/ 28 w 28"/>
                  <a:gd name="T9" fmla="*/ 14 h 104"/>
                  <a:gd name="T10" fmla="*/ 28 w 28"/>
                  <a:gd name="T11" fmla="*/ 90 h 104"/>
                  <a:gd name="T12" fmla="*/ 14 w 28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4">
                    <a:moveTo>
                      <a:pt x="14" y="104"/>
                    </a:moveTo>
                    <a:cubicBezTo>
                      <a:pt x="6" y="104"/>
                      <a:pt x="0" y="98"/>
                      <a:pt x="0" y="9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8" y="7"/>
                      <a:pt x="28" y="14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98"/>
                      <a:pt x="21" y="104"/>
                      <a:pt x="14" y="104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94773C0B-E6BD-4A48-B16D-AAE116874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3742" y="3947659"/>
                <a:ext cx="20957" cy="78008"/>
              </a:xfrm>
              <a:custGeom>
                <a:avLst/>
                <a:gdLst>
                  <a:gd name="T0" fmla="*/ 14 w 28"/>
                  <a:gd name="T1" fmla="*/ 104 h 104"/>
                  <a:gd name="T2" fmla="*/ 0 w 28"/>
                  <a:gd name="T3" fmla="*/ 90 h 104"/>
                  <a:gd name="T4" fmla="*/ 0 w 28"/>
                  <a:gd name="T5" fmla="*/ 14 h 104"/>
                  <a:gd name="T6" fmla="*/ 14 w 28"/>
                  <a:gd name="T7" fmla="*/ 0 h 104"/>
                  <a:gd name="T8" fmla="*/ 28 w 28"/>
                  <a:gd name="T9" fmla="*/ 14 h 104"/>
                  <a:gd name="T10" fmla="*/ 28 w 28"/>
                  <a:gd name="T11" fmla="*/ 90 h 104"/>
                  <a:gd name="T12" fmla="*/ 14 w 28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4">
                    <a:moveTo>
                      <a:pt x="14" y="104"/>
                    </a:moveTo>
                    <a:cubicBezTo>
                      <a:pt x="6" y="104"/>
                      <a:pt x="0" y="98"/>
                      <a:pt x="0" y="9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8" y="7"/>
                      <a:pt x="28" y="14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98"/>
                      <a:pt x="21" y="104"/>
                      <a:pt x="14" y="104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69994E23-4D3B-9240-BAD3-A95655B54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5308" y="3859173"/>
                <a:ext cx="20957" cy="78008"/>
              </a:xfrm>
              <a:custGeom>
                <a:avLst/>
                <a:gdLst>
                  <a:gd name="T0" fmla="*/ 14 w 28"/>
                  <a:gd name="T1" fmla="*/ 104 h 104"/>
                  <a:gd name="T2" fmla="*/ 0 w 28"/>
                  <a:gd name="T3" fmla="*/ 90 h 104"/>
                  <a:gd name="T4" fmla="*/ 0 w 28"/>
                  <a:gd name="T5" fmla="*/ 14 h 104"/>
                  <a:gd name="T6" fmla="*/ 14 w 28"/>
                  <a:gd name="T7" fmla="*/ 0 h 104"/>
                  <a:gd name="T8" fmla="*/ 28 w 28"/>
                  <a:gd name="T9" fmla="*/ 14 h 104"/>
                  <a:gd name="T10" fmla="*/ 28 w 28"/>
                  <a:gd name="T11" fmla="*/ 90 h 104"/>
                  <a:gd name="T12" fmla="*/ 14 w 28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4">
                    <a:moveTo>
                      <a:pt x="14" y="104"/>
                    </a:moveTo>
                    <a:cubicBezTo>
                      <a:pt x="6" y="104"/>
                      <a:pt x="0" y="98"/>
                      <a:pt x="0" y="9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8" y="7"/>
                      <a:pt x="28" y="14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98"/>
                      <a:pt x="21" y="104"/>
                      <a:pt x="14" y="104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DDC00036-801E-904B-8EE1-FBE4A9F46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5308" y="3947659"/>
                <a:ext cx="20957" cy="78008"/>
              </a:xfrm>
              <a:custGeom>
                <a:avLst/>
                <a:gdLst>
                  <a:gd name="T0" fmla="*/ 14 w 28"/>
                  <a:gd name="T1" fmla="*/ 104 h 104"/>
                  <a:gd name="T2" fmla="*/ 0 w 28"/>
                  <a:gd name="T3" fmla="*/ 90 h 104"/>
                  <a:gd name="T4" fmla="*/ 0 w 28"/>
                  <a:gd name="T5" fmla="*/ 14 h 104"/>
                  <a:gd name="T6" fmla="*/ 14 w 28"/>
                  <a:gd name="T7" fmla="*/ 0 h 104"/>
                  <a:gd name="T8" fmla="*/ 28 w 28"/>
                  <a:gd name="T9" fmla="*/ 14 h 104"/>
                  <a:gd name="T10" fmla="*/ 28 w 28"/>
                  <a:gd name="T11" fmla="*/ 90 h 104"/>
                  <a:gd name="T12" fmla="*/ 14 w 28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4">
                    <a:moveTo>
                      <a:pt x="14" y="104"/>
                    </a:moveTo>
                    <a:cubicBezTo>
                      <a:pt x="6" y="104"/>
                      <a:pt x="0" y="98"/>
                      <a:pt x="0" y="9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8" y="7"/>
                      <a:pt x="28" y="14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98"/>
                      <a:pt x="21" y="104"/>
                      <a:pt x="14" y="104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FC2B4C76-EE3C-FB49-BDB2-07892E43F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7831" y="3859173"/>
                <a:ext cx="19793" cy="78008"/>
              </a:xfrm>
              <a:custGeom>
                <a:avLst/>
                <a:gdLst>
                  <a:gd name="T0" fmla="*/ 14 w 27"/>
                  <a:gd name="T1" fmla="*/ 104 h 104"/>
                  <a:gd name="T2" fmla="*/ 0 w 27"/>
                  <a:gd name="T3" fmla="*/ 90 h 104"/>
                  <a:gd name="T4" fmla="*/ 0 w 27"/>
                  <a:gd name="T5" fmla="*/ 14 h 104"/>
                  <a:gd name="T6" fmla="*/ 14 w 27"/>
                  <a:gd name="T7" fmla="*/ 0 h 104"/>
                  <a:gd name="T8" fmla="*/ 27 w 27"/>
                  <a:gd name="T9" fmla="*/ 14 h 104"/>
                  <a:gd name="T10" fmla="*/ 27 w 27"/>
                  <a:gd name="T11" fmla="*/ 90 h 104"/>
                  <a:gd name="T12" fmla="*/ 14 w 27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04">
                    <a:moveTo>
                      <a:pt x="14" y="104"/>
                    </a:moveTo>
                    <a:cubicBezTo>
                      <a:pt x="6" y="104"/>
                      <a:pt x="0" y="98"/>
                      <a:pt x="0" y="9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7" y="7"/>
                      <a:pt x="27" y="14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98"/>
                      <a:pt x="21" y="104"/>
                      <a:pt x="14" y="104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8D69C2F8-66F3-C54F-B01D-1FE0B7EFA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7831" y="3947659"/>
                <a:ext cx="19793" cy="78008"/>
              </a:xfrm>
              <a:custGeom>
                <a:avLst/>
                <a:gdLst>
                  <a:gd name="T0" fmla="*/ 14 w 27"/>
                  <a:gd name="T1" fmla="*/ 104 h 104"/>
                  <a:gd name="T2" fmla="*/ 0 w 27"/>
                  <a:gd name="T3" fmla="*/ 90 h 104"/>
                  <a:gd name="T4" fmla="*/ 0 w 27"/>
                  <a:gd name="T5" fmla="*/ 14 h 104"/>
                  <a:gd name="T6" fmla="*/ 14 w 27"/>
                  <a:gd name="T7" fmla="*/ 0 h 104"/>
                  <a:gd name="T8" fmla="*/ 27 w 27"/>
                  <a:gd name="T9" fmla="*/ 14 h 104"/>
                  <a:gd name="T10" fmla="*/ 27 w 27"/>
                  <a:gd name="T11" fmla="*/ 90 h 104"/>
                  <a:gd name="T12" fmla="*/ 14 w 27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04">
                    <a:moveTo>
                      <a:pt x="14" y="104"/>
                    </a:moveTo>
                    <a:cubicBezTo>
                      <a:pt x="6" y="104"/>
                      <a:pt x="0" y="98"/>
                      <a:pt x="0" y="9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7" y="7"/>
                      <a:pt x="27" y="14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98"/>
                      <a:pt x="21" y="104"/>
                      <a:pt x="14" y="104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A7ED2DC7-9FF8-5C47-8AF1-CFAC12D4C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1673" y="3859173"/>
                <a:ext cx="19793" cy="78008"/>
              </a:xfrm>
              <a:custGeom>
                <a:avLst/>
                <a:gdLst>
                  <a:gd name="T0" fmla="*/ 13 w 27"/>
                  <a:gd name="T1" fmla="*/ 104 h 104"/>
                  <a:gd name="T2" fmla="*/ 0 w 27"/>
                  <a:gd name="T3" fmla="*/ 90 h 104"/>
                  <a:gd name="T4" fmla="*/ 0 w 27"/>
                  <a:gd name="T5" fmla="*/ 14 h 104"/>
                  <a:gd name="T6" fmla="*/ 13 w 27"/>
                  <a:gd name="T7" fmla="*/ 0 h 104"/>
                  <a:gd name="T8" fmla="*/ 27 w 27"/>
                  <a:gd name="T9" fmla="*/ 14 h 104"/>
                  <a:gd name="T10" fmla="*/ 27 w 27"/>
                  <a:gd name="T11" fmla="*/ 90 h 104"/>
                  <a:gd name="T12" fmla="*/ 13 w 27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04">
                    <a:moveTo>
                      <a:pt x="13" y="104"/>
                    </a:moveTo>
                    <a:cubicBezTo>
                      <a:pt x="6" y="104"/>
                      <a:pt x="0" y="98"/>
                      <a:pt x="0" y="9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21" y="0"/>
                      <a:pt x="27" y="7"/>
                      <a:pt x="27" y="14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98"/>
                      <a:pt x="21" y="104"/>
                      <a:pt x="13" y="104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6F66EF14-35D2-8345-9FCF-7F9A767F7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4959" y="3936016"/>
                <a:ext cx="57051" cy="20957"/>
              </a:xfrm>
              <a:custGeom>
                <a:avLst/>
                <a:gdLst>
                  <a:gd name="T0" fmla="*/ 62 w 76"/>
                  <a:gd name="T1" fmla="*/ 28 h 28"/>
                  <a:gd name="T2" fmla="*/ 14 w 76"/>
                  <a:gd name="T3" fmla="*/ 28 h 28"/>
                  <a:gd name="T4" fmla="*/ 0 w 76"/>
                  <a:gd name="T5" fmla="*/ 14 h 28"/>
                  <a:gd name="T6" fmla="*/ 14 w 76"/>
                  <a:gd name="T7" fmla="*/ 0 h 28"/>
                  <a:gd name="T8" fmla="*/ 62 w 76"/>
                  <a:gd name="T9" fmla="*/ 0 h 28"/>
                  <a:gd name="T10" fmla="*/ 76 w 76"/>
                  <a:gd name="T11" fmla="*/ 14 h 28"/>
                  <a:gd name="T12" fmla="*/ 62 w 76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8">
                    <a:moveTo>
                      <a:pt x="62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0" y="0"/>
                      <a:pt x="76" y="6"/>
                      <a:pt x="76" y="14"/>
                    </a:cubicBezTo>
                    <a:cubicBezTo>
                      <a:pt x="76" y="22"/>
                      <a:pt x="70" y="28"/>
                      <a:pt x="62" y="28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40FA1312-A320-C14D-B850-053A13B44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3122" y="3849858"/>
                <a:ext cx="66365" cy="20957"/>
              </a:xfrm>
              <a:custGeom>
                <a:avLst/>
                <a:gdLst>
                  <a:gd name="T0" fmla="*/ 76 w 90"/>
                  <a:gd name="T1" fmla="*/ 28 h 28"/>
                  <a:gd name="T2" fmla="*/ 14 w 90"/>
                  <a:gd name="T3" fmla="*/ 28 h 28"/>
                  <a:gd name="T4" fmla="*/ 0 w 90"/>
                  <a:gd name="T5" fmla="*/ 14 h 28"/>
                  <a:gd name="T6" fmla="*/ 14 w 90"/>
                  <a:gd name="T7" fmla="*/ 0 h 28"/>
                  <a:gd name="T8" fmla="*/ 76 w 90"/>
                  <a:gd name="T9" fmla="*/ 0 h 28"/>
                  <a:gd name="T10" fmla="*/ 90 w 90"/>
                  <a:gd name="T11" fmla="*/ 14 h 28"/>
                  <a:gd name="T12" fmla="*/ 76 w 90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28">
                    <a:moveTo>
                      <a:pt x="76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7" y="28"/>
                      <a:pt x="0" y="21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83" y="0"/>
                      <a:pt x="90" y="6"/>
                      <a:pt x="90" y="14"/>
                    </a:cubicBezTo>
                    <a:cubicBezTo>
                      <a:pt x="90" y="21"/>
                      <a:pt x="83" y="28"/>
                      <a:pt x="76" y="28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122A6B0F-6BE8-4E43-BDBF-EFC67D097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8335" y="4196819"/>
                <a:ext cx="110608" cy="110608"/>
              </a:xfrm>
              <a:prstGeom prst="ellipse">
                <a:avLst/>
              </a:pr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8E5BBE98-B4F4-314D-9B1F-4CB788746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0781" y="4196819"/>
                <a:ext cx="111773" cy="110608"/>
              </a:xfrm>
              <a:prstGeom prst="ellipse">
                <a:avLst/>
              </a:pr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6A7DDF80-984C-DD4E-A618-CA0884EC1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17769" y="4265513"/>
                <a:ext cx="204916" cy="204916"/>
              </a:xfrm>
              <a:prstGeom prst="ellipse">
                <a:avLst/>
              </a:pr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A8A5A03A-BC9C-B54C-9DC4-6B2E73669910}"/>
                </a:ext>
              </a:extLst>
            </p:cNvPr>
            <p:cNvGrpSpPr/>
            <p:nvPr/>
          </p:nvGrpSpPr>
          <p:grpSpPr>
            <a:xfrm flipH="1">
              <a:off x="3476315" y="4249757"/>
              <a:ext cx="230241" cy="230241"/>
              <a:chOff x="6361621" y="1826308"/>
              <a:chExt cx="1458865" cy="1458866"/>
            </a:xfrm>
          </p:grpSpPr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3175DD40-AEA6-9A4C-8592-A190266489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4972" y="1826308"/>
                <a:ext cx="1313328" cy="1458866"/>
              </a:xfrm>
              <a:custGeom>
                <a:avLst/>
                <a:gdLst>
                  <a:gd name="T0" fmla="*/ 1609 w 1760"/>
                  <a:gd name="T1" fmla="*/ 1293 h 1956"/>
                  <a:gd name="T2" fmla="*/ 1388 w 1760"/>
                  <a:gd name="T3" fmla="*/ 1206 h 1956"/>
                  <a:gd name="T4" fmla="*/ 1345 w 1760"/>
                  <a:gd name="T5" fmla="*/ 823 h 1956"/>
                  <a:gd name="T6" fmla="*/ 1519 w 1760"/>
                  <a:gd name="T7" fmla="*/ 674 h 1956"/>
                  <a:gd name="T8" fmla="*/ 1683 w 1760"/>
                  <a:gd name="T9" fmla="*/ 651 h 1956"/>
                  <a:gd name="T10" fmla="*/ 1565 w 1760"/>
                  <a:gd name="T11" fmla="*/ 446 h 1956"/>
                  <a:gd name="T12" fmla="*/ 1463 w 1760"/>
                  <a:gd name="T13" fmla="*/ 577 h 1956"/>
                  <a:gd name="T14" fmla="*/ 1247 w 1760"/>
                  <a:gd name="T15" fmla="*/ 652 h 1956"/>
                  <a:gd name="T16" fmla="*/ 935 w 1760"/>
                  <a:gd name="T17" fmla="*/ 423 h 1956"/>
                  <a:gd name="T18" fmla="*/ 971 w 1760"/>
                  <a:gd name="T19" fmla="*/ 190 h 1956"/>
                  <a:gd name="T20" fmla="*/ 879 w 1760"/>
                  <a:gd name="T21" fmla="*/ 0 h 1956"/>
                  <a:gd name="T22" fmla="*/ 788 w 1760"/>
                  <a:gd name="T23" fmla="*/ 190 h 1956"/>
                  <a:gd name="T24" fmla="*/ 823 w 1760"/>
                  <a:gd name="T25" fmla="*/ 423 h 1956"/>
                  <a:gd name="T26" fmla="*/ 512 w 1760"/>
                  <a:gd name="T27" fmla="*/ 652 h 1956"/>
                  <a:gd name="T28" fmla="*/ 297 w 1760"/>
                  <a:gd name="T29" fmla="*/ 576 h 1956"/>
                  <a:gd name="T30" fmla="*/ 195 w 1760"/>
                  <a:gd name="T31" fmla="*/ 445 h 1956"/>
                  <a:gd name="T32" fmla="*/ 77 w 1760"/>
                  <a:gd name="T33" fmla="*/ 651 h 1956"/>
                  <a:gd name="T34" fmla="*/ 241 w 1760"/>
                  <a:gd name="T35" fmla="*/ 673 h 1956"/>
                  <a:gd name="T36" fmla="*/ 413 w 1760"/>
                  <a:gd name="T37" fmla="*/ 822 h 1956"/>
                  <a:gd name="T38" fmla="*/ 371 w 1760"/>
                  <a:gd name="T39" fmla="*/ 1207 h 1956"/>
                  <a:gd name="T40" fmla="*/ 151 w 1760"/>
                  <a:gd name="T41" fmla="*/ 1293 h 1956"/>
                  <a:gd name="T42" fmla="*/ 33 w 1760"/>
                  <a:gd name="T43" fmla="*/ 1467 h 1956"/>
                  <a:gd name="T44" fmla="*/ 243 w 1760"/>
                  <a:gd name="T45" fmla="*/ 1452 h 1956"/>
                  <a:gd name="T46" fmla="*/ 427 w 1760"/>
                  <a:gd name="T47" fmla="*/ 1304 h 1956"/>
                  <a:gd name="T48" fmla="*/ 781 w 1760"/>
                  <a:gd name="T49" fmla="*/ 1459 h 1956"/>
                  <a:gd name="T50" fmla="*/ 823 w 1760"/>
                  <a:gd name="T51" fmla="*/ 1684 h 1956"/>
                  <a:gd name="T52" fmla="*/ 761 w 1760"/>
                  <a:gd name="T53" fmla="*/ 1837 h 1956"/>
                  <a:gd name="T54" fmla="*/ 998 w 1760"/>
                  <a:gd name="T55" fmla="*/ 1837 h 1956"/>
                  <a:gd name="T56" fmla="*/ 935 w 1760"/>
                  <a:gd name="T57" fmla="*/ 1684 h 1956"/>
                  <a:gd name="T58" fmla="*/ 978 w 1760"/>
                  <a:gd name="T59" fmla="*/ 1459 h 1956"/>
                  <a:gd name="T60" fmla="*/ 1332 w 1760"/>
                  <a:gd name="T61" fmla="*/ 1304 h 1956"/>
                  <a:gd name="T62" fmla="*/ 1517 w 1760"/>
                  <a:gd name="T63" fmla="*/ 1451 h 1956"/>
                  <a:gd name="T64" fmla="*/ 1727 w 1760"/>
                  <a:gd name="T65" fmla="*/ 1467 h 1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0" h="1956">
                    <a:moveTo>
                      <a:pt x="1683" y="1305"/>
                    </a:moveTo>
                    <a:cubicBezTo>
                      <a:pt x="1644" y="1282"/>
                      <a:pt x="1609" y="1293"/>
                      <a:pt x="1609" y="1293"/>
                    </a:cubicBezTo>
                    <a:cubicBezTo>
                      <a:pt x="1583" y="1300"/>
                      <a:pt x="1543" y="1296"/>
                      <a:pt x="1519" y="1282"/>
                    </a:cubicBezTo>
                    <a:cubicBezTo>
                      <a:pt x="1388" y="1206"/>
                      <a:pt x="1388" y="1206"/>
                      <a:pt x="1388" y="1206"/>
                    </a:cubicBezTo>
                    <a:cubicBezTo>
                      <a:pt x="1364" y="1193"/>
                      <a:pt x="1345" y="1159"/>
                      <a:pt x="1345" y="1133"/>
                    </a:cubicBezTo>
                    <a:cubicBezTo>
                      <a:pt x="1345" y="823"/>
                      <a:pt x="1345" y="823"/>
                      <a:pt x="1345" y="823"/>
                    </a:cubicBezTo>
                    <a:cubicBezTo>
                      <a:pt x="1345" y="796"/>
                      <a:pt x="1364" y="763"/>
                      <a:pt x="1388" y="749"/>
                    </a:cubicBezTo>
                    <a:cubicBezTo>
                      <a:pt x="1519" y="674"/>
                      <a:pt x="1519" y="674"/>
                      <a:pt x="1519" y="674"/>
                    </a:cubicBezTo>
                    <a:cubicBezTo>
                      <a:pt x="1542" y="660"/>
                      <a:pt x="1582" y="655"/>
                      <a:pt x="1608" y="663"/>
                    </a:cubicBezTo>
                    <a:cubicBezTo>
                      <a:pt x="1608" y="663"/>
                      <a:pt x="1644" y="674"/>
                      <a:pt x="1683" y="651"/>
                    </a:cubicBezTo>
                    <a:cubicBezTo>
                      <a:pt x="1740" y="618"/>
                      <a:pt x="1759" y="546"/>
                      <a:pt x="1726" y="489"/>
                    </a:cubicBezTo>
                    <a:cubicBezTo>
                      <a:pt x="1694" y="432"/>
                      <a:pt x="1621" y="413"/>
                      <a:pt x="1565" y="446"/>
                    </a:cubicBezTo>
                    <a:cubicBezTo>
                      <a:pt x="1525" y="468"/>
                      <a:pt x="1517" y="504"/>
                      <a:pt x="1517" y="504"/>
                    </a:cubicBezTo>
                    <a:cubicBezTo>
                      <a:pt x="1510" y="531"/>
                      <a:pt x="1486" y="563"/>
                      <a:pt x="1463" y="577"/>
                    </a:cubicBezTo>
                    <a:cubicBezTo>
                      <a:pt x="1332" y="652"/>
                      <a:pt x="1332" y="652"/>
                      <a:pt x="1332" y="652"/>
                    </a:cubicBezTo>
                    <a:cubicBezTo>
                      <a:pt x="1308" y="666"/>
                      <a:pt x="1270" y="666"/>
                      <a:pt x="1247" y="652"/>
                    </a:cubicBezTo>
                    <a:cubicBezTo>
                      <a:pt x="978" y="497"/>
                      <a:pt x="978" y="497"/>
                      <a:pt x="978" y="497"/>
                    </a:cubicBezTo>
                    <a:cubicBezTo>
                      <a:pt x="954" y="483"/>
                      <a:pt x="935" y="450"/>
                      <a:pt x="935" y="423"/>
                    </a:cubicBezTo>
                    <a:cubicBezTo>
                      <a:pt x="935" y="272"/>
                      <a:pt x="935" y="272"/>
                      <a:pt x="935" y="272"/>
                    </a:cubicBezTo>
                    <a:cubicBezTo>
                      <a:pt x="935" y="245"/>
                      <a:pt x="951" y="208"/>
                      <a:pt x="971" y="190"/>
                    </a:cubicBezTo>
                    <a:cubicBezTo>
                      <a:pt x="971" y="190"/>
                      <a:pt x="998" y="164"/>
                      <a:pt x="998" y="119"/>
                    </a:cubicBezTo>
                    <a:cubicBezTo>
                      <a:pt x="998" y="53"/>
                      <a:pt x="945" y="0"/>
                      <a:pt x="879" y="0"/>
                    </a:cubicBezTo>
                    <a:cubicBezTo>
                      <a:pt x="814" y="0"/>
                      <a:pt x="761" y="53"/>
                      <a:pt x="761" y="119"/>
                    </a:cubicBezTo>
                    <a:cubicBezTo>
                      <a:pt x="761" y="164"/>
                      <a:pt x="788" y="190"/>
                      <a:pt x="788" y="190"/>
                    </a:cubicBezTo>
                    <a:cubicBezTo>
                      <a:pt x="807" y="208"/>
                      <a:pt x="823" y="245"/>
                      <a:pt x="823" y="272"/>
                    </a:cubicBezTo>
                    <a:cubicBezTo>
                      <a:pt x="823" y="423"/>
                      <a:pt x="823" y="423"/>
                      <a:pt x="823" y="423"/>
                    </a:cubicBezTo>
                    <a:cubicBezTo>
                      <a:pt x="823" y="450"/>
                      <a:pt x="804" y="483"/>
                      <a:pt x="781" y="497"/>
                    </a:cubicBezTo>
                    <a:cubicBezTo>
                      <a:pt x="512" y="652"/>
                      <a:pt x="512" y="652"/>
                      <a:pt x="512" y="652"/>
                    </a:cubicBezTo>
                    <a:cubicBezTo>
                      <a:pt x="489" y="665"/>
                      <a:pt x="451" y="665"/>
                      <a:pt x="428" y="652"/>
                    </a:cubicBezTo>
                    <a:cubicBezTo>
                      <a:pt x="297" y="576"/>
                      <a:pt x="297" y="576"/>
                      <a:pt x="297" y="576"/>
                    </a:cubicBezTo>
                    <a:cubicBezTo>
                      <a:pt x="273" y="563"/>
                      <a:pt x="249" y="530"/>
                      <a:pt x="243" y="504"/>
                    </a:cubicBezTo>
                    <a:cubicBezTo>
                      <a:pt x="243" y="504"/>
                      <a:pt x="234" y="468"/>
                      <a:pt x="195" y="445"/>
                    </a:cubicBezTo>
                    <a:cubicBezTo>
                      <a:pt x="138" y="413"/>
                      <a:pt x="66" y="432"/>
                      <a:pt x="33" y="489"/>
                    </a:cubicBezTo>
                    <a:cubicBezTo>
                      <a:pt x="1" y="545"/>
                      <a:pt x="20" y="618"/>
                      <a:pt x="77" y="651"/>
                    </a:cubicBezTo>
                    <a:cubicBezTo>
                      <a:pt x="116" y="673"/>
                      <a:pt x="151" y="663"/>
                      <a:pt x="151" y="663"/>
                    </a:cubicBezTo>
                    <a:cubicBezTo>
                      <a:pt x="177" y="655"/>
                      <a:pt x="217" y="660"/>
                      <a:pt x="241" y="673"/>
                    </a:cubicBezTo>
                    <a:cubicBezTo>
                      <a:pt x="371" y="748"/>
                      <a:pt x="371" y="748"/>
                      <a:pt x="371" y="748"/>
                    </a:cubicBezTo>
                    <a:cubicBezTo>
                      <a:pt x="394" y="762"/>
                      <a:pt x="413" y="795"/>
                      <a:pt x="413" y="822"/>
                    </a:cubicBezTo>
                    <a:cubicBezTo>
                      <a:pt x="413" y="1134"/>
                      <a:pt x="413" y="1134"/>
                      <a:pt x="413" y="1134"/>
                    </a:cubicBezTo>
                    <a:cubicBezTo>
                      <a:pt x="413" y="1161"/>
                      <a:pt x="394" y="1194"/>
                      <a:pt x="371" y="1207"/>
                    </a:cubicBezTo>
                    <a:cubicBezTo>
                      <a:pt x="240" y="1282"/>
                      <a:pt x="240" y="1282"/>
                      <a:pt x="240" y="1282"/>
                    </a:cubicBezTo>
                    <a:cubicBezTo>
                      <a:pt x="217" y="1296"/>
                      <a:pt x="177" y="1301"/>
                      <a:pt x="151" y="1293"/>
                    </a:cubicBezTo>
                    <a:cubicBezTo>
                      <a:pt x="151" y="1293"/>
                      <a:pt x="115" y="1282"/>
                      <a:pt x="76" y="1305"/>
                    </a:cubicBezTo>
                    <a:cubicBezTo>
                      <a:pt x="20" y="1338"/>
                      <a:pt x="0" y="1410"/>
                      <a:pt x="33" y="1467"/>
                    </a:cubicBezTo>
                    <a:cubicBezTo>
                      <a:pt x="66" y="1524"/>
                      <a:pt x="138" y="1543"/>
                      <a:pt x="195" y="1510"/>
                    </a:cubicBezTo>
                    <a:cubicBezTo>
                      <a:pt x="234" y="1488"/>
                      <a:pt x="243" y="1452"/>
                      <a:pt x="243" y="1452"/>
                    </a:cubicBezTo>
                    <a:cubicBezTo>
                      <a:pt x="249" y="1425"/>
                      <a:pt x="273" y="1393"/>
                      <a:pt x="296" y="1379"/>
                    </a:cubicBezTo>
                    <a:cubicBezTo>
                      <a:pt x="427" y="1304"/>
                      <a:pt x="427" y="1304"/>
                      <a:pt x="427" y="1304"/>
                    </a:cubicBezTo>
                    <a:cubicBezTo>
                      <a:pt x="450" y="1291"/>
                      <a:pt x="488" y="1291"/>
                      <a:pt x="512" y="1304"/>
                    </a:cubicBezTo>
                    <a:cubicBezTo>
                      <a:pt x="781" y="1459"/>
                      <a:pt x="781" y="1459"/>
                      <a:pt x="781" y="1459"/>
                    </a:cubicBezTo>
                    <a:cubicBezTo>
                      <a:pt x="804" y="1473"/>
                      <a:pt x="823" y="1506"/>
                      <a:pt x="823" y="1533"/>
                    </a:cubicBezTo>
                    <a:cubicBezTo>
                      <a:pt x="823" y="1684"/>
                      <a:pt x="823" y="1684"/>
                      <a:pt x="823" y="1684"/>
                    </a:cubicBezTo>
                    <a:cubicBezTo>
                      <a:pt x="823" y="1711"/>
                      <a:pt x="807" y="1748"/>
                      <a:pt x="788" y="1767"/>
                    </a:cubicBezTo>
                    <a:cubicBezTo>
                      <a:pt x="788" y="1767"/>
                      <a:pt x="761" y="1792"/>
                      <a:pt x="761" y="1837"/>
                    </a:cubicBezTo>
                    <a:cubicBezTo>
                      <a:pt x="761" y="1903"/>
                      <a:pt x="814" y="1956"/>
                      <a:pt x="879" y="1956"/>
                    </a:cubicBezTo>
                    <a:cubicBezTo>
                      <a:pt x="945" y="1956"/>
                      <a:pt x="998" y="1903"/>
                      <a:pt x="998" y="1837"/>
                    </a:cubicBezTo>
                    <a:cubicBezTo>
                      <a:pt x="998" y="1792"/>
                      <a:pt x="971" y="1767"/>
                      <a:pt x="971" y="1767"/>
                    </a:cubicBezTo>
                    <a:cubicBezTo>
                      <a:pt x="951" y="1748"/>
                      <a:pt x="935" y="1711"/>
                      <a:pt x="935" y="1684"/>
                    </a:cubicBezTo>
                    <a:cubicBezTo>
                      <a:pt x="935" y="1533"/>
                      <a:pt x="935" y="1533"/>
                      <a:pt x="935" y="1533"/>
                    </a:cubicBezTo>
                    <a:cubicBezTo>
                      <a:pt x="935" y="1506"/>
                      <a:pt x="954" y="1473"/>
                      <a:pt x="978" y="1459"/>
                    </a:cubicBezTo>
                    <a:cubicBezTo>
                      <a:pt x="1248" y="1304"/>
                      <a:pt x="1248" y="1304"/>
                      <a:pt x="1248" y="1304"/>
                    </a:cubicBezTo>
                    <a:cubicBezTo>
                      <a:pt x="1271" y="1290"/>
                      <a:pt x="1309" y="1290"/>
                      <a:pt x="1332" y="1304"/>
                    </a:cubicBezTo>
                    <a:cubicBezTo>
                      <a:pt x="1463" y="1379"/>
                      <a:pt x="1463" y="1379"/>
                      <a:pt x="1463" y="1379"/>
                    </a:cubicBezTo>
                    <a:cubicBezTo>
                      <a:pt x="1487" y="1392"/>
                      <a:pt x="1511" y="1425"/>
                      <a:pt x="1517" y="1451"/>
                    </a:cubicBezTo>
                    <a:cubicBezTo>
                      <a:pt x="1517" y="1451"/>
                      <a:pt x="1526" y="1487"/>
                      <a:pt x="1565" y="1510"/>
                    </a:cubicBezTo>
                    <a:cubicBezTo>
                      <a:pt x="1622" y="1543"/>
                      <a:pt x="1694" y="1523"/>
                      <a:pt x="1727" y="1467"/>
                    </a:cubicBezTo>
                    <a:cubicBezTo>
                      <a:pt x="1760" y="1410"/>
                      <a:pt x="1740" y="1337"/>
                      <a:pt x="1683" y="1305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C6F2DDB9-2B35-9544-8315-166F29618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1621" y="2467836"/>
                <a:ext cx="305046" cy="176973"/>
              </a:xfrm>
              <a:custGeom>
                <a:avLst/>
                <a:gdLst>
                  <a:gd name="T0" fmla="*/ 410 w 410"/>
                  <a:gd name="T1" fmla="*/ 62 h 237"/>
                  <a:gd name="T2" fmla="*/ 272 w 410"/>
                  <a:gd name="T3" fmla="*/ 62 h 237"/>
                  <a:gd name="T4" fmla="*/ 190 w 410"/>
                  <a:gd name="T5" fmla="*/ 27 h 237"/>
                  <a:gd name="T6" fmla="*/ 119 w 410"/>
                  <a:gd name="T7" fmla="*/ 0 h 237"/>
                  <a:gd name="T8" fmla="*/ 0 w 410"/>
                  <a:gd name="T9" fmla="*/ 118 h 237"/>
                  <a:gd name="T10" fmla="*/ 119 w 410"/>
                  <a:gd name="T11" fmla="*/ 237 h 237"/>
                  <a:gd name="T12" fmla="*/ 190 w 410"/>
                  <a:gd name="T13" fmla="*/ 210 h 237"/>
                  <a:gd name="T14" fmla="*/ 272 w 410"/>
                  <a:gd name="T15" fmla="*/ 174 h 237"/>
                  <a:gd name="T16" fmla="*/ 410 w 410"/>
                  <a:gd name="T17" fmla="*/ 174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0" h="237">
                    <a:moveTo>
                      <a:pt x="410" y="62"/>
                    </a:moveTo>
                    <a:cubicBezTo>
                      <a:pt x="272" y="62"/>
                      <a:pt x="272" y="62"/>
                      <a:pt x="272" y="62"/>
                    </a:cubicBezTo>
                    <a:cubicBezTo>
                      <a:pt x="245" y="62"/>
                      <a:pt x="208" y="46"/>
                      <a:pt x="190" y="27"/>
                    </a:cubicBezTo>
                    <a:cubicBezTo>
                      <a:pt x="190" y="27"/>
                      <a:pt x="164" y="0"/>
                      <a:pt x="119" y="0"/>
                    </a:cubicBezTo>
                    <a:cubicBezTo>
                      <a:pt x="53" y="0"/>
                      <a:pt x="0" y="53"/>
                      <a:pt x="0" y="118"/>
                    </a:cubicBezTo>
                    <a:cubicBezTo>
                      <a:pt x="0" y="184"/>
                      <a:pt x="53" y="237"/>
                      <a:pt x="119" y="237"/>
                    </a:cubicBezTo>
                    <a:cubicBezTo>
                      <a:pt x="164" y="237"/>
                      <a:pt x="190" y="210"/>
                      <a:pt x="190" y="210"/>
                    </a:cubicBezTo>
                    <a:cubicBezTo>
                      <a:pt x="208" y="190"/>
                      <a:pt x="245" y="174"/>
                      <a:pt x="272" y="174"/>
                    </a:cubicBezTo>
                    <a:cubicBezTo>
                      <a:pt x="410" y="174"/>
                      <a:pt x="410" y="174"/>
                      <a:pt x="410" y="174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AF2AE026-AF97-3E4A-A322-9276BA46A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5440" y="2467836"/>
                <a:ext cx="305046" cy="176973"/>
              </a:xfrm>
              <a:custGeom>
                <a:avLst/>
                <a:gdLst>
                  <a:gd name="T0" fmla="*/ 0 w 409"/>
                  <a:gd name="T1" fmla="*/ 174 h 237"/>
                  <a:gd name="T2" fmla="*/ 137 w 409"/>
                  <a:gd name="T3" fmla="*/ 174 h 237"/>
                  <a:gd name="T4" fmla="*/ 220 w 409"/>
                  <a:gd name="T5" fmla="*/ 210 h 237"/>
                  <a:gd name="T6" fmla="*/ 290 w 409"/>
                  <a:gd name="T7" fmla="*/ 237 h 237"/>
                  <a:gd name="T8" fmla="*/ 409 w 409"/>
                  <a:gd name="T9" fmla="*/ 118 h 237"/>
                  <a:gd name="T10" fmla="*/ 290 w 409"/>
                  <a:gd name="T11" fmla="*/ 0 h 237"/>
                  <a:gd name="T12" fmla="*/ 220 w 409"/>
                  <a:gd name="T13" fmla="*/ 27 h 237"/>
                  <a:gd name="T14" fmla="*/ 137 w 409"/>
                  <a:gd name="T15" fmla="*/ 62 h 237"/>
                  <a:gd name="T16" fmla="*/ 0 w 409"/>
                  <a:gd name="T17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9" h="237">
                    <a:moveTo>
                      <a:pt x="0" y="174"/>
                    </a:moveTo>
                    <a:cubicBezTo>
                      <a:pt x="137" y="174"/>
                      <a:pt x="137" y="174"/>
                      <a:pt x="137" y="174"/>
                    </a:cubicBezTo>
                    <a:cubicBezTo>
                      <a:pt x="164" y="174"/>
                      <a:pt x="201" y="190"/>
                      <a:pt x="220" y="210"/>
                    </a:cubicBezTo>
                    <a:cubicBezTo>
                      <a:pt x="220" y="210"/>
                      <a:pt x="245" y="237"/>
                      <a:pt x="290" y="237"/>
                    </a:cubicBezTo>
                    <a:cubicBezTo>
                      <a:pt x="356" y="237"/>
                      <a:pt x="409" y="184"/>
                      <a:pt x="409" y="118"/>
                    </a:cubicBezTo>
                    <a:cubicBezTo>
                      <a:pt x="409" y="53"/>
                      <a:pt x="356" y="0"/>
                      <a:pt x="290" y="0"/>
                    </a:cubicBezTo>
                    <a:cubicBezTo>
                      <a:pt x="245" y="0"/>
                      <a:pt x="220" y="27"/>
                      <a:pt x="220" y="27"/>
                    </a:cubicBezTo>
                    <a:cubicBezTo>
                      <a:pt x="201" y="46"/>
                      <a:pt x="164" y="62"/>
                      <a:pt x="137" y="62"/>
                    </a:cubicBezTo>
                    <a:cubicBezTo>
                      <a:pt x="0" y="62"/>
                      <a:pt x="0" y="62"/>
                      <a:pt x="0" y="62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28429C9A-70E9-8F4E-B1D0-ED85C00D9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0160" y="1900823"/>
                <a:ext cx="245667" cy="308539"/>
              </a:xfrm>
              <a:custGeom>
                <a:avLst/>
                <a:gdLst>
                  <a:gd name="T0" fmla="*/ 329 w 329"/>
                  <a:gd name="T1" fmla="*/ 358 h 414"/>
                  <a:gd name="T2" fmla="*/ 260 w 329"/>
                  <a:gd name="T3" fmla="*/ 240 h 414"/>
                  <a:gd name="T4" fmla="*/ 250 w 329"/>
                  <a:gd name="T5" fmla="*/ 150 h 414"/>
                  <a:gd name="T6" fmla="*/ 238 w 329"/>
                  <a:gd name="T7" fmla="*/ 76 h 414"/>
                  <a:gd name="T8" fmla="*/ 76 w 329"/>
                  <a:gd name="T9" fmla="*/ 32 h 414"/>
                  <a:gd name="T10" fmla="*/ 32 w 329"/>
                  <a:gd name="T11" fmla="*/ 194 h 414"/>
                  <a:gd name="T12" fmla="*/ 91 w 329"/>
                  <a:gd name="T13" fmla="*/ 242 h 414"/>
                  <a:gd name="T14" fmla="*/ 163 w 329"/>
                  <a:gd name="T15" fmla="*/ 296 h 414"/>
                  <a:gd name="T16" fmla="*/ 232 w 329"/>
                  <a:gd name="T17" fmla="*/ 41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9" h="414">
                    <a:moveTo>
                      <a:pt x="329" y="358"/>
                    </a:moveTo>
                    <a:cubicBezTo>
                      <a:pt x="260" y="240"/>
                      <a:pt x="260" y="240"/>
                      <a:pt x="260" y="240"/>
                    </a:cubicBezTo>
                    <a:cubicBezTo>
                      <a:pt x="247" y="216"/>
                      <a:pt x="242" y="176"/>
                      <a:pt x="250" y="150"/>
                    </a:cubicBezTo>
                    <a:cubicBezTo>
                      <a:pt x="250" y="150"/>
                      <a:pt x="260" y="115"/>
                      <a:pt x="238" y="76"/>
                    </a:cubicBezTo>
                    <a:cubicBezTo>
                      <a:pt x="205" y="19"/>
                      <a:pt x="132" y="0"/>
                      <a:pt x="76" y="32"/>
                    </a:cubicBezTo>
                    <a:cubicBezTo>
                      <a:pt x="19" y="65"/>
                      <a:pt x="0" y="138"/>
                      <a:pt x="32" y="194"/>
                    </a:cubicBezTo>
                    <a:cubicBezTo>
                      <a:pt x="55" y="233"/>
                      <a:pt x="91" y="242"/>
                      <a:pt x="91" y="242"/>
                    </a:cubicBezTo>
                    <a:cubicBezTo>
                      <a:pt x="117" y="248"/>
                      <a:pt x="150" y="272"/>
                      <a:pt x="163" y="296"/>
                    </a:cubicBezTo>
                    <a:cubicBezTo>
                      <a:pt x="232" y="414"/>
                      <a:pt x="232" y="414"/>
                      <a:pt x="232" y="414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1BAA98DD-C9CA-C949-A3CB-434E177EC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6281" y="2902120"/>
                <a:ext cx="246831" cy="310868"/>
              </a:xfrm>
              <a:custGeom>
                <a:avLst/>
                <a:gdLst>
                  <a:gd name="T0" fmla="*/ 0 w 330"/>
                  <a:gd name="T1" fmla="*/ 56 h 416"/>
                  <a:gd name="T2" fmla="*/ 69 w 330"/>
                  <a:gd name="T3" fmla="*/ 175 h 416"/>
                  <a:gd name="T4" fmla="*/ 80 w 330"/>
                  <a:gd name="T5" fmla="*/ 265 h 416"/>
                  <a:gd name="T6" fmla="*/ 92 w 330"/>
                  <a:gd name="T7" fmla="*/ 339 h 416"/>
                  <a:gd name="T8" fmla="*/ 253 w 330"/>
                  <a:gd name="T9" fmla="*/ 383 h 416"/>
                  <a:gd name="T10" fmla="*/ 297 w 330"/>
                  <a:gd name="T11" fmla="*/ 221 h 416"/>
                  <a:gd name="T12" fmla="*/ 238 w 330"/>
                  <a:gd name="T13" fmla="*/ 173 h 416"/>
                  <a:gd name="T14" fmla="*/ 166 w 330"/>
                  <a:gd name="T15" fmla="*/ 119 h 416"/>
                  <a:gd name="T16" fmla="*/ 97 w 330"/>
                  <a:gd name="T17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416">
                    <a:moveTo>
                      <a:pt x="0" y="56"/>
                    </a:moveTo>
                    <a:cubicBezTo>
                      <a:pt x="69" y="175"/>
                      <a:pt x="69" y="175"/>
                      <a:pt x="69" y="175"/>
                    </a:cubicBezTo>
                    <a:cubicBezTo>
                      <a:pt x="83" y="199"/>
                      <a:pt x="87" y="239"/>
                      <a:pt x="80" y="265"/>
                    </a:cubicBezTo>
                    <a:cubicBezTo>
                      <a:pt x="80" y="265"/>
                      <a:pt x="69" y="300"/>
                      <a:pt x="92" y="339"/>
                    </a:cubicBezTo>
                    <a:cubicBezTo>
                      <a:pt x="124" y="396"/>
                      <a:pt x="197" y="416"/>
                      <a:pt x="253" y="383"/>
                    </a:cubicBezTo>
                    <a:cubicBezTo>
                      <a:pt x="310" y="350"/>
                      <a:pt x="330" y="278"/>
                      <a:pt x="297" y="221"/>
                    </a:cubicBezTo>
                    <a:cubicBezTo>
                      <a:pt x="274" y="182"/>
                      <a:pt x="238" y="173"/>
                      <a:pt x="238" y="173"/>
                    </a:cubicBezTo>
                    <a:cubicBezTo>
                      <a:pt x="212" y="167"/>
                      <a:pt x="179" y="143"/>
                      <a:pt x="166" y="119"/>
                    </a:cubicBezTo>
                    <a:cubicBezTo>
                      <a:pt x="97" y="0"/>
                      <a:pt x="97" y="0"/>
                      <a:pt x="97" y="0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10BE74D9-922E-C043-BAD9-7C042B62CF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0160" y="2903284"/>
                <a:ext cx="245667" cy="308539"/>
              </a:xfrm>
              <a:custGeom>
                <a:avLst/>
                <a:gdLst>
                  <a:gd name="T0" fmla="*/ 232 w 329"/>
                  <a:gd name="T1" fmla="*/ 0 h 414"/>
                  <a:gd name="T2" fmla="*/ 164 w 329"/>
                  <a:gd name="T3" fmla="*/ 118 h 414"/>
                  <a:gd name="T4" fmla="*/ 91 w 329"/>
                  <a:gd name="T5" fmla="*/ 172 h 414"/>
                  <a:gd name="T6" fmla="*/ 33 w 329"/>
                  <a:gd name="T7" fmla="*/ 220 h 414"/>
                  <a:gd name="T8" fmla="*/ 76 w 329"/>
                  <a:gd name="T9" fmla="*/ 381 h 414"/>
                  <a:gd name="T10" fmla="*/ 238 w 329"/>
                  <a:gd name="T11" fmla="*/ 338 h 414"/>
                  <a:gd name="T12" fmla="*/ 250 w 329"/>
                  <a:gd name="T13" fmla="*/ 263 h 414"/>
                  <a:gd name="T14" fmla="*/ 261 w 329"/>
                  <a:gd name="T15" fmla="*/ 174 h 414"/>
                  <a:gd name="T16" fmla="*/ 329 w 329"/>
                  <a:gd name="T17" fmla="*/ 56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9" h="414">
                    <a:moveTo>
                      <a:pt x="232" y="0"/>
                    </a:moveTo>
                    <a:cubicBezTo>
                      <a:pt x="164" y="118"/>
                      <a:pt x="164" y="118"/>
                      <a:pt x="164" y="118"/>
                    </a:cubicBezTo>
                    <a:cubicBezTo>
                      <a:pt x="150" y="141"/>
                      <a:pt x="118" y="166"/>
                      <a:pt x="91" y="172"/>
                    </a:cubicBezTo>
                    <a:cubicBezTo>
                      <a:pt x="91" y="172"/>
                      <a:pt x="55" y="180"/>
                      <a:pt x="33" y="220"/>
                    </a:cubicBezTo>
                    <a:cubicBezTo>
                      <a:pt x="0" y="276"/>
                      <a:pt x="19" y="349"/>
                      <a:pt x="76" y="381"/>
                    </a:cubicBezTo>
                    <a:cubicBezTo>
                      <a:pt x="133" y="414"/>
                      <a:pt x="205" y="395"/>
                      <a:pt x="238" y="338"/>
                    </a:cubicBezTo>
                    <a:cubicBezTo>
                      <a:pt x="261" y="299"/>
                      <a:pt x="250" y="263"/>
                      <a:pt x="250" y="263"/>
                    </a:cubicBezTo>
                    <a:cubicBezTo>
                      <a:pt x="242" y="237"/>
                      <a:pt x="247" y="197"/>
                      <a:pt x="261" y="174"/>
                    </a:cubicBezTo>
                    <a:cubicBezTo>
                      <a:pt x="329" y="56"/>
                      <a:pt x="329" y="56"/>
                      <a:pt x="329" y="56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F83FEF12-3EA6-8346-8E24-FFAAA13A2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6281" y="1899659"/>
                <a:ext cx="246831" cy="310868"/>
              </a:xfrm>
              <a:custGeom>
                <a:avLst/>
                <a:gdLst>
                  <a:gd name="T0" fmla="*/ 97 w 330"/>
                  <a:gd name="T1" fmla="*/ 416 h 416"/>
                  <a:gd name="T2" fmla="*/ 166 w 330"/>
                  <a:gd name="T3" fmla="*/ 296 h 416"/>
                  <a:gd name="T4" fmla="*/ 239 w 330"/>
                  <a:gd name="T5" fmla="*/ 243 h 416"/>
                  <a:gd name="T6" fmla="*/ 297 w 330"/>
                  <a:gd name="T7" fmla="*/ 195 h 416"/>
                  <a:gd name="T8" fmla="*/ 254 w 330"/>
                  <a:gd name="T9" fmla="*/ 33 h 416"/>
                  <a:gd name="T10" fmla="*/ 92 w 330"/>
                  <a:gd name="T11" fmla="*/ 76 h 416"/>
                  <a:gd name="T12" fmla="*/ 80 w 330"/>
                  <a:gd name="T13" fmla="*/ 151 h 416"/>
                  <a:gd name="T14" fmla="*/ 69 w 330"/>
                  <a:gd name="T15" fmla="*/ 240 h 416"/>
                  <a:gd name="T16" fmla="*/ 0 w 330"/>
                  <a:gd name="T17" fmla="*/ 36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416">
                    <a:moveTo>
                      <a:pt x="97" y="416"/>
                    </a:moveTo>
                    <a:cubicBezTo>
                      <a:pt x="166" y="296"/>
                      <a:pt x="166" y="296"/>
                      <a:pt x="166" y="296"/>
                    </a:cubicBezTo>
                    <a:cubicBezTo>
                      <a:pt x="180" y="273"/>
                      <a:pt x="212" y="249"/>
                      <a:pt x="239" y="243"/>
                    </a:cubicBezTo>
                    <a:cubicBezTo>
                      <a:pt x="239" y="243"/>
                      <a:pt x="275" y="234"/>
                      <a:pt x="297" y="195"/>
                    </a:cubicBezTo>
                    <a:cubicBezTo>
                      <a:pt x="330" y="138"/>
                      <a:pt x="311" y="66"/>
                      <a:pt x="254" y="33"/>
                    </a:cubicBezTo>
                    <a:cubicBezTo>
                      <a:pt x="197" y="0"/>
                      <a:pt x="125" y="20"/>
                      <a:pt x="92" y="76"/>
                    </a:cubicBezTo>
                    <a:cubicBezTo>
                      <a:pt x="69" y="115"/>
                      <a:pt x="80" y="151"/>
                      <a:pt x="80" y="151"/>
                    </a:cubicBezTo>
                    <a:cubicBezTo>
                      <a:pt x="88" y="177"/>
                      <a:pt x="83" y="217"/>
                      <a:pt x="69" y="240"/>
                    </a:cubicBezTo>
                    <a:cubicBezTo>
                      <a:pt x="0" y="360"/>
                      <a:pt x="0" y="360"/>
                      <a:pt x="0" y="360"/>
                    </a:cubicBezTo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4286AE83-55AD-AA4D-802C-7E6626F3F7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1855" y="2371200"/>
                <a:ext cx="147866" cy="147866"/>
              </a:xfrm>
              <a:prstGeom prst="ellipse">
                <a:avLst/>
              </a:pr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AC35B5B9-8459-EE4A-8FD3-6BD04D3B5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2050" y="2661110"/>
                <a:ext cx="137387" cy="137387"/>
              </a:xfrm>
              <a:prstGeom prst="ellipse">
                <a:avLst/>
              </a:pr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4EE84ACB-B72B-744F-8638-425EF57AE7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0536" y="2364214"/>
                <a:ext cx="97801" cy="97801"/>
              </a:xfrm>
              <a:prstGeom prst="ellipse">
                <a:avLst/>
              </a:pr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DE5B5FBF-9500-A046-BB4A-06E974D285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2516" y="2550502"/>
                <a:ext cx="68694" cy="68694"/>
              </a:xfrm>
              <a:prstGeom prst="ellipse">
                <a:avLst/>
              </a:pr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DADF81AD-239E-3F4A-B974-D8F6BFBE6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255" y="2614538"/>
                <a:ext cx="91980" cy="91980"/>
              </a:xfrm>
              <a:prstGeom prst="ellipse">
                <a:avLst/>
              </a:pr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C630417D-3674-7B4A-A458-00AB2570BABD}"/>
                </a:ext>
              </a:extLst>
            </p:cNvPr>
            <p:cNvGrpSpPr/>
            <p:nvPr/>
          </p:nvGrpSpPr>
          <p:grpSpPr>
            <a:xfrm flipH="1">
              <a:off x="3143286" y="4260733"/>
              <a:ext cx="235935" cy="235752"/>
              <a:chOff x="8822947" y="1793708"/>
              <a:chExt cx="1494959" cy="1493795"/>
            </a:xfrm>
          </p:grpSpPr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59EFB133-9524-3F42-9692-908A5B00E5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2947" y="1793708"/>
                <a:ext cx="1494959" cy="1493795"/>
              </a:xfrm>
              <a:custGeom>
                <a:avLst/>
                <a:gdLst>
                  <a:gd name="T0" fmla="*/ 1901 w 2004"/>
                  <a:gd name="T1" fmla="*/ 1227 h 2003"/>
                  <a:gd name="T2" fmla="*/ 1750 w 2004"/>
                  <a:gd name="T3" fmla="*/ 1259 h 2003"/>
                  <a:gd name="T4" fmla="*/ 1557 w 2004"/>
                  <a:gd name="T5" fmla="*/ 1155 h 2003"/>
                  <a:gd name="T6" fmla="*/ 1561 w 2004"/>
                  <a:gd name="T7" fmla="*/ 847 h 2003"/>
                  <a:gd name="T8" fmla="*/ 1750 w 2004"/>
                  <a:gd name="T9" fmla="*/ 744 h 2003"/>
                  <a:gd name="T10" fmla="*/ 1901 w 2004"/>
                  <a:gd name="T11" fmla="*/ 776 h 2003"/>
                  <a:gd name="T12" fmla="*/ 1975 w 2004"/>
                  <a:gd name="T13" fmla="*/ 599 h 2003"/>
                  <a:gd name="T14" fmla="*/ 1797 w 2004"/>
                  <a:gd name="T15" fmla="*/ 525 h 2003"/>
                  <a:gd name="T16" fmla="*/ 1714 w 2004"/>
                  <a:gd name="T17" fmla="*/ 655 h 2003"/>
                  <a:gd name="T18" fmla="*/ 1509 w 2004"/>
                  <a:gd name="T19" fmla="*/ 715 h 2003"/>
                  <a:gd name="T20" fmla="*/ 1289 w 2004"/>
                  <a:gd name="T21" fmla="*/ 491 h 2003"/>
                  <a:gd name="T22" fmla="*/ 1349 w 2004"/>
                  <a:gd name="T23" fmla="*/ 290 h 2003"/>
                  <a:gd name="T24" fmla="*/ 1479 w 2004"/>
                  <a:gd name="T25" fmla="*/ 207 h 2003"/>
                  <a:gd name="T26" fmla="*/ 1405 w 2004"/>
                  <a:gd name="T27" fmla="*/ 29 h 2003"/>
                  <a:gd name="T28" fmla="*/ 1227 w 2004"/>
                  <a:gd name="T29" fmla="*/ 102 h 2003"/>
                  <a:gd name="T30" fmla="*/ 1260 w 2004"/>
                  <a:gd name="T31" fmla="*/ 253 h 2003"/>
                  <a:gd name="T32" fmla="*/ 1161 w 2004"/>
                  <a:gd name="T33" fmla="*/ 436 h 2003"/>
                  <a:gd name="T34" fmla="*/ 843 w 2004"/>
                  <a:gd name="T35" fmla="*/ 435 h 2003"/>
                  <a:gd name="T36" fmla="*/ 744 w 2004"/>
                  <a:gd name="T37" fmla="*/ 253 h 2003"/>
                  <a:gd name="T38" fmla="*/ 777 w 2004"/>
                  <a:gd name="T39" fmla="*/ 102 h 2003"/>
                  <a:gd name="T40" fmla="*/ 599 w 2004"/>
                  <a:gd name="T41" fmla="*/ 29 h 2003"/>
                  <a:gd name="T42" fmla="*/ 525 w 2004"/>
                  <a:gd name="T43" fmla="*/ 207 h 2003"/>
                  <a:gd name="T44" fmla="*/ 655 w 2004"/>
                  <a:gd name="T45" fmla="*/ 290 h 2003"/>
                  <a:gd name="T46" fmla="*/ 714 w 2004"/>
                  <a:gd name="T47" fmla="*/ 488 h 2003"/>
                  <a:gd name="T48" fmla="*/ 490 w 2004"/>
                  <a:gd name="T49" fmla="*/ 714 h 2003"/>
                  <a:gd name="T50" fmla="*/ 291 w 2004"/>
                  <a:gd name="T51" fmla="*/ 655 h 2003"/>
                  <a:gd name="T52" fmla="*/ 207 w 2004"/>
                  <a:gd name="T53" fmla="*/ 525 h 2003"/>
                  <a:gd name="T54" fmla="*/ 29 w 2004"/>
                  <a:gd name="T55" fmla="*/ 599 h 2003"/>
                  <a:gd name="T56" fmla="*/ 103 w 2004"/>
                  <a:gd name="T57" fmla="*/ 776 h 2003"/>
                  <a:gd name="T58" fmla="*/ 254 w 2004"/>
                  <a:gd name="T59" fmla="*/ 744 h 2003"/>
                  <a:gd name="T60" fmla="*/ 438 w 2004"/>
                  <a:gd name="T61" fmla="*/ 844 h 2003"/>
                  <a:gd name="T62" fmla="*/ 441 w 2004"/>
                  <a:gd name="T63" fmla="*/ 1158 h 2003"/>
                  <a:gd name="T64" fmla="*/ 254 w 2004"/>
                  <a:gd name="T65" fmla="*/ 1260 h 2003"/>
                  <a:gd name="T66" fmla="*/ 103 w 2004"/>
                  <a:gd name="T67" fmla="*/ 1227 h 2003"/>
                  <a:gd name="T68" fmla="*/ 29 w 2004"/>
                  <a:gd name="T69" fmla="*/ 1405 h 2003"/>
                  <a:gd name="T70" fmla="*/ 207 w 2004"/>
                  <a:gd name="T71" fmla="*/ 1478 h 2003"/>
                  <a:gd name="T72" fmla="*/ 291 w 2004"/>
                  <a:gd name="T73" fmla="*/ 1348 h 2003"/>
                  <a:gd name="T74" fmla="*/ 498 w 2004"/>
                  <a:gd name="T75" fmla="*/ 1287 h 2003"/>
                  <a:gd name="T76" fmla="*/ 718 w 2004"/>
                  <a:gd name="T77" fmla="*/ 1502 h 2003"/>
                  <a:gd name="T78" fmla="*/ 655 w 2004"/>
                  <a:gd name="T79" fmla="*/ 1713 h 2003"/>
                  <a:gd name="T80" fmla="*/ 525 w 2004"/>
                  <a:gd name="T81" fmla="*/ 1797 h 2003"/>
                  <a:gd name="T82" fmla="*/ 599 w 2004"/>
                  <a:gd name="T83" fmla="*/ 1974 h 2003"/>
                  <a:gd name="T84" fmla="*/ 777 w 2004"/>
                  <a:gd name="T85" fmla="*/ 1901 h 2003"/>
                  <a:gd name="T86" fmla="*/ 744 w 2004"/>
                  <a:gd name="T87" fmla="*/ 1750 h 2003"/>
                  <a:gd name="T88" fmla="*/ 850 w 2004"/>
                  <a:gd name="T89" fmla="*/ 1555 h 2003"/>
                  <a:gd name="T90" fmla="*/ 1154 w 2004"/>
                  <a:gd name="T91" fmla="*/ 1554 h 2003"/>
                  <a:gd name="T92" fmla="*/ 1260 w 2004"/>
                  <a:gd name="T93" fmla="*/ 1750 h 2003"/>
                  <a:gd name="T94" fmla="*/ 1227 w 2004"/>
                  <a:gd name="T95" fmla="*/ 1901 h 2003"/>
                  <a:gd name="T96" fmla="*/ 1405 w 2004"/>
                  <a:gd name="T97" fmla="*/ 1974 h 2003"/>
                  <a:gd name="T98" fmla="*/ 1479 w 2004"/>
                  <a:gd name="T99" fmla="*/ 1797 h 2003"/>
                  <a:gd name="T100" fmla="*/ 1349 w 2004"/>
                  <a:gd name="T101" fmla="*/ 1713 h 2003"/>
                  <a:gd name="T102" fmla="*/ 1286 w 2004"/>
                  <a:gd name="T103" fmla="*/ 1499 h 2003"/>
                  <a:gd name="T104" fmla="*/ 1501 w 2004"/>
                  <a:gd name="T105" fmla="*/ 1286 h 2003"/>
                  <a:gd name="T106" fmla="*/ 1714 w 2004"/>
                  <a:gd name="T107" fmla="*/ 1348 h 2003"/>
                  <a:gd name="T108" fmla="*/ 1797 w 2004"/>
                  <a:gd name="T109" fmla="*/ 1478 h 2003"/>
                  <a:gd name="T110" fmla="*/ 1975 w 2004"/>
                  <a:gd name="T111" fmla="*/ 1405 h 2003"/>
                  <a:gd name="T112" fmla="*/ 1901 w 2004"/>
                  <a:gd name="T113" fmla="*/ 1227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004" h="2003">
                    <a:moveTo>
                      <a:pt x="1901" y="1227"/>
                    </a:moveTo>
                    <a:cubicBezTo>
                      <a:pt x="1848" y="1204"/>
                      <a:pt x="1788" y="1219"/>
                      <a:pt x="1750" y="1259"/>
                    </a:cubicBezTo>
                    <a:cubicBezTo>
                      <a:pt x="1557" y="1155"/>
                      <a:pt x="1557" y="1155"/>
                      <a:pt x="1557" y="1155"/>
                    </a:cubicBezTo>
                    <a:cubicBezTo>
                      <a:pt x="1586" y="1056"/>
                      <a:pt x="1588" y="950"/>
                      <a:pt x="1561" y="847"/>
                    </a:cubicBezTo>
                    <a:cubicBezTo>
                      <a:pt x="1750" y="744"/>
                      <a:pt x="1750" y="744"/>
                      <a:pt x="1750" y="744"/>
                    </a:cubicBezTo>
                    <a:cubicBezTo>
                      <a:pt x="1788" y="784"/>
                      <a:pt x="1848" y="799"/>
                      <a:pt x="1901" y="776"/>
                    </a:cubicBezTo>
                    <a:cubicBezTo>
                      <a:pt x="1971" y="748"/>
                      <a:pt x="2004" y="668"/>
                      <a:pt x="1975" y="599"/>
                    </a:cubicBezTo>
                    <a:cubicBezTo>
                      <a:pt x="1946" y="529"/>
                      <a:pt x="1867" y="496"/>
                      <a:pt x="1797" y="525"/>
                    </a:cubicBezTo>
                    <a:cubicBezTo>
                      <a:pt x="1743" y="547"/>
                      <a:pt x="1712" y="600"/>
                      <a:pt x="1714" y="655"/>
                    </a:cubicBezTo>
                    <a:cubicBezTo>
                      <a:pt x="1509" y="715"/>
                      <a:pt x="1509" y="715"/>
                      <a:pt x="1509" y="715"/>
                    </a:cubicBezTo>
                    <a:cubicBezTo>
                      <a:pt x="1456" y="619"/>
                      <a:pt x="1379" y="543"/>
                      <a:pt x="1289" y="491"/>
                    </a:cubicBezTo>
                    <a:cubicBezTo>
                      <a:pt x="1349" y="290"/>
                      <a:pt x="1349" y="290"/>
                      <a:pt x="1349" y="290"/>
                    </a:cubicBezTo>
                    <a:cubicBezTo>
                      <a:pt x="1404" y="292"/>
                      <a:pt x="1456" y="260"/>
                      <a:pt x="1479" y="207"/>
                    </a:cubicBezTo>
                    <a:cubicBezTo>
                      <a:pt x="1507" y="137"/>
                      <a:pt x="1474" y="57"/>
                      <a:pt x="1405" y="29"/>
                    </a:cubicBezTo>
                    <a:cubicBezTo>
                      <a:pt x="1336" y="0"/>
                      <a:pt x="1256" y="33"/>
                      <a:pt x="1227" y="102"/>
                    </a:cubicBezTo>
                    <a:cubicBezTo>
                      <a:pt x="1205" y="156"/>
                      <a:pt x="1220" y="216"/>
                      <a:pt x="1260" y="253"/>
                    </a:cubicBezTo>
                    <a:cubicBezTo>
                      <a:pt x="1161" y="436"/>
                      <a:pt x="1161" y="436"/>
                      <a:pt x="1161" y="436"/>
                    </a:cubicBezTo>
                    <a:cubicBezTo>
                      <a:pt x="1059" y="407"/>
                      <a:pt x="950" y="405"/>
                      <a:pt x="843" y="435"/>
                    </a:cubicBezTo>
                    <a:cubicBezTo>
                      <a:pt x="744" y="253"/>
                      <a:pt x="744" y="253"/>
                      <a:pt x="744" y="253"/>
                    </a:cubicBezTo>
                    <a:cubicBezTo>
                      <a:pt x="784" y="216"/>
                      <a:pt x="799" y="156"/>
                      <a:pt x="777" y="102"/>
                    </a:cubicBezTo>
                    <a:cubicBezTo>
                      <a:pt x="748" y="33"/>
                      <a:pt x="669" y="0"/>
                      <a:pt x="599" y="29"/>
                    </a:cubicBezTo>
                    <a:cubicBezTo>
                      <a:pt x="530" y="57"/>
                      <a:pt x="497" y="137"/>
                      <a:pt x="525" y="207"/>
                    </a:cubicBezTo>
                    <a:cubicBezTo>
                      <a:pt x="548" y="260"/>
                      <a:pt x="600" y="292"/>
                      <a:pt x="655" y="290"/>
                    </a:cubicBezTo>
                    <a:cubicBezTo>
                      <a:pt x="714" y="488"/>
                      <a:pt x="714" y="488"/>
                      <a:pt x="714" y="488"/>
                    </a:cubicBezTo>
                    <a:cubicBezTo>
                      <a:pt x="617" y="542"/>
                      <a:pt x="541" y="621"/>
                      <a:pt x="490" y="714"/>
                    </a:cubicBezTo>
                    <a:cubicBezTo>
                      <a:pt x="291" y="655"/>
                      <a:pt x="291" y="655"/>
                      <a:pt x="291" y="655"/>
                    </a:cubicBezTo>
                    <a:cubicBezTo>
                      <a:pt x="292" y="600"/>
                      <a:pt x="261" y="547"/>
                      <a:pt x="207" y="525"/>
                    </a:cubicBezTo>
                    <a:cubicBezTo>
                      <a:pt x="138" y="496"/>
                      <a:pt x="58" y="529"/>
                      <a:pt x="29" y="599"/>
                    </a:cubicBezTo>
                    <a:cubicBezTo>
                      <a:pt x="0" y="668"/>
                      <a:pt x="33" y="748"/>
                      <a:pt x="103" y="776"/>
                    </a:cubicBezTo>
                    <a:cubicBezTo>
                      <a:pt x="157" y="799"/>
                      <a:pt x="216" y="784"/>
                      <a:pt x="254" y="744"/>
                    </a:cubicBezTo>
                    <a:cubicBezTo>
                      <a:pt x="438" y="844"/>
                      <a:pt x="438" y="844"/>
                      <a:pt x="438" y="844"/>
                    </a:cubicBezTo>
                    <a:cubicBezTo>
                      <a:pt x="411" y="944"/>
                      <a:pt x="410" y="1052"/>
                      <a:pt x="441" y="1158"/>
                    </a:cubicBezTo>
                    <a:cubicBezTo>
                      <a:pt x="254" y="1260"/>
                      <a:pt x="254" y="1260"/>
                      <a:pt x="254" y="1260"/>
                    </a:cubicBezTo>
                    <a:cubicBezTo>
                      <a:pt x="216" y="1219"/>
                      <a:pt x="157" y="1204"/>
                      <a:pt x="103" y="1227"/>
                    </a:cubicBezTo>
                    <a:cubicBezTo>
                      <a:pt x="33" y="1255"/>
                      <a:pt x="0" y="1335"/>
                      <a:pt x="29" y="1405"/>
                    </a:cubicBezTo>
                    <a:cubicBezTo>
                      <a:pt x="58" y="1474"/>
                      <a:pt x="138" y="1507"/>
                      <a:pt x="207" y="1478"/>
                    </a:cubicBezTo>
                    <a:cubicBezTo>
                      <a:pt x="261" y="1456"/>
                      <a:pt x="292" y="1403"/>
                      <a:pt x="291" y="1348"/>
                    </a:cubicBezTo>
                    <a:cubicBezTo>
                      <a:pt x="498" y="1287"/>
                      <a:pt x="498" y="1287"/>
                      <a:pt x="498" y="1287"/>
                    </a:cubicBezTo>
                    <a:cubicBezTo>
                      <a:pt x="552" y="1380"/>
                      <a:pt x="628" y="1453"/>
                      <a:pt x="718" y="1502"/>
                    </a:cubicBezTo>
                    <a:cubicBezTo>
                      <a:pt x="655" y="1713"/>
                      <a:pt x="655" y="1713"/>
                      <a:pt x="655" y="1713"/>
                    </a:cubicBezTo>
                    <a:cubicBezTo>
                      <a:pt x="600" y="1711"/>
                      <a:pt x="548" y="1743"/>
                      <a:pt x="525" y="1797"/>
                    </a:cubicBezTo>
                    <a:cubicBezTo>
                      <a:pt x="497" y="1866"/>
                      <a:pt x="530" y="1946"/>
                      <a:pt x="599" y="1974"/>
                    </a:cubicBezTo>
                    <a:cubicBezTo>
                      <a:pt x="669" y="2003"/>
                      <a:pt x="748" y="1970"/>
                      <a:pt x="777" y="1901"/>
                    </a:cubicBezTo>
                    <a:cubicBezTo>
                      <a:pt x="799" y="1847"/>
                      <a:pt x="784" y="1787"/>
                      <a:pt x="744" y="1750"/>
                    </a:cubicBezTo>
                    <a:cubicBezTo>
                      <a:pt x="850" y="1555"/>
                      <a:pt x="850" y="1555"/>
                      <a:pt x="850" y="1555"/>
                    </a:cubicBezTo>
                    <a:cubicBezTo>
                      <a:pt x="947" y="1581"/>
                      <a:pt x="1052" y="1582"/>
                      <a:pt x="1154" y="1554"/>
                    </a:cubicBezTo>
                    <a:cubicBezTo>
                      <a:pt x="1260" y="1750"/>
                      <a:pt x="1260" y="1750"/>
                      <a:pt x="1260" y="1750"/>
                    </a:cubicBezTo>
                    <a:cubicBezTo>
                      <a:pt x="1220" y="1787"/>
                      <a:pt x="1205" y="1847"/>
                      <a:pt x="1227" y="1901"/>
                    </a:cubicBezTo>
                    <a:cubicBezTo>
                      <a:pt x="1256" y="1970"/>
                      <a:pt x="1336" y="2003"/>
                      <a:pt x="1405" y="1974"/>
                    </a:cubicBezTo>
                    <a:cubicBezTo>
                      <a:pt x="1475" y="1946"/>
                      <a:pt x="1507" y="1866"/>
                      <a:pt x="1479" y="1797"/>
                    </a:cubicBezTo>
                    <a:cubicBezTo>
                      <a:pt x="1456" y="1743"/>
                      <a:pt x="1404" y="1711"/>
                      <a:pt x="1349" y="1713"/>
                    </a:cubicBezTo>
                    <a:cubicBezTo>
                      <a:pt x="1286" y="1499"/>
                      <a:pt x="1286" y="1499"/>
                      <a:pt x="1286" y="1499"/>
                    </a:cubicBezTo>
                    <a:cubicBezTo>
                      <a:pt x="1378" y="1447"/>
                      <a:pt x="1451" y="1373"/>
                      <a:pt x="1501" y="1286"/>
                    </a:cubicBezTo>
                    <a:cubicBezTo>
                      <a:pt x="1714" y="1348"/>
                      <a:pt x="1714" y="1348"/>
                      <a:pt x="1714" y="1348"/>
                    </a:cubicBezTo>
                    <a:cubicBezTo>
                      <a:pt x="1712" y="1403"/>
                      <a:pt x="1743" y="1456"/>
                      <a:pt x="1797" y="1478"/>
                    </a:cubicBezTo>
                    <a:cubicBezTo>
                      <a:pt x="1867" y="1507"/>
                      <a:pt x="1946" y="1474"/>
                      <a:pt x="1975" y="1405"/>
                    </a:cubicBezTo>
                    <a:cubicBezTo>
                      <a:pt x="2004" y="1335"/>
                      <a:pt x="1971" y="1256"/>
                      <a:pt x="1901" y="1227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27AAE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E2DCF142-BB0B-D943-B3B9-C689D36E5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1140" y="2512080"/>
                <a:ext cx="54722" cy="55886"/>
              </a:xfrm>
              <a:custGeom>
                <a:avLst/>
                <a:gdLst>
                  <a:gd name="T0" fmla="*/ 12 w 74"/>
                  <a:gd name="T1" fmla="*/ 59 h 75"/>
                  <a:gd name="T2" fmla="*/ 16 w 74"/>
                  <a:gd name="T3" fmla="*/ 12 h 75"/>
                  <a:gd name="T4" fmla="*/ 62 w 74"/>
                  <a:gd name="T5" fmla="*/ 16 h 75"/>
                  <a:gd name="T6" fmla="*/ 58 w 74"/>
                  <a:gd name="T7" fmla="*/ 63 h 75"/>
                  <a:gd name="T8" fmla="*/ 12 w 74"/>
                  <a:gd name="T9" fmla="*/ 5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5">
                    <a:moveTo>
                      <a:pt x="12" y="59"/>
                    </a:moveTo>
                    <a:cubicBezTo>
                      <a:pt x="0" y="45"/>
                      <a:pt x="2" y="24"/>
                      <a:pt x="16" y="12"/>
                    </a:cubicBezTo>
                    <a:cubicBezTo>
                      <a:pt x="30" y="0"/>
                      <a:pt x="51" y="2"/>
                      <a:pt x="62" y="16"/>
                    </a:cubicBezTo>
                    <a:cubicBezTo>
                      <a:pt x="74" y="30"/>
                      <a:pt x="72" y="51"/>
                      <a:pt x="58" y="63"/>
                    </a:cubicBezTo>
                    <a:cubicBezTo>
                      <a:pt x="44" y="75"/>
                      <a:pt x="24" y="73"/>
                      <a:pt x="12" y="59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876C0DBB-EC73-D04B-B9A6-9877C5BD48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0584" y="2558652"/>
                <a:ext cx="79172" cy="79172"/>
              </a:xfrm>
              <a:custGeom>
                <a:avLst/>
                <a:gdLst>
                  <a:gd name="T0" fmla="*/ 16 w 105"/>
                  <a:gd name="T1" fmla="*/ 83 h 106"/>
                  <a:gd name="T2" fmla="*/ 22 w 105"/>
                  <a:gd name="T3" fmla="*/ 17 h 106"/>
                  <a:gd name="T4" fmla="*/ 89 w 105"/>
                  <a:gd name="T5" fmla="*/ 22 h 106"/>
                  <a:gd name="T6" fmla="*/ 83 w 105"/>
                  <a:gd name="T7" fmla="*/ 89 h 106"/>
                  <a:gd name="T8" fmla="*/ 16 w 105"/>
                  <a:gd name="T9" fmla="*/ 8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06">
                    <a:moveTo>
                      <a:pt x="16" y="83"/>
                    </a:moveTo>
                    <a:cubicBezTo>
                      <a:pt x="0" y="63"/>
                      <a:pt x="2" y="34"/>
                      <a:pt x="22" y="17"/>
                    </a:cubicBezTo>
                    <a:cubicBezTo>
                      <a:pt x="42" y="0"/>
                      <a:pt x="72" y="2"/>
                      <a:pt x="89" y="22"/>
                    </a:cubicBezTo>
                    <a:cubicBezTo>
                      <a:pt x="105" y="42"/>
                      <a:pt x="103" y="72"/>
                      <a:pt x="83" y="89"/>
                    </a:cubicBezTo>
                    <a:cubicBezTo>
                      <a:pt x="63" y="106"/>
                      <a:pt x="33" y="103"/>
                      <a:pt x="16" y="83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F45A2716-7F78-5D42-86AB-68E80FB48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2317" y="2106904"/>
                <a:ext cx="52393" cy="51229"/>
              </a:xfrm>
              <a:custGeom>
                <a:avLst/>
                <a:gdLst>
                  <a:gd name="T0" fmla="*/ 32 w 69"/>
                  <a:gd name="T1" fmla="*/ 67 h 69"/>
                  <a:gd name="T2" fmla="*/ 2 w 69"/>
                  <a:gd name="T3" fmla="*/ 32 h 69"/>
                  <a:gd name="T4" fmla="*/ 37 w 69"/>
                  <a:gd name="T5" fmla="*/ 2 h 69"/>
                  <a:gd name="T6" fmla="*/ 68 w 69"/>
                  <a:gd name="T7" fmla="*/ 37 h 69"/>
                  <a:gd name="T8" fmla="*/ 32 w 69"/>
                  <a:gd name="T9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69">
                    <a:moveTo>
                      <a:pt x="32" y="67"/>
                    </a:moveTo>
                    <a:cubicBezTo>
                      <a:pt x="14" y="66"/>
                      <a:pt x="0" y="50"/>
                      <a:pt x="2" y="32"/>
                    </a:cubicBezTo>
                    <a:cubicBezTo>
                      <a:pt x="3" y="14"/>
                      <a:pt x="19" y="0"/>
                      <a:pt x="37" y="2"/>
                    </a:cubicBezTo>
                    <a:cubicBezTo>
                      <a:pt x="56" y="3"/>
                      <a:pt x="69" y="19"/>
                      <a:pt x="68" y="37"/>
                    </a:cubicBezTo>
                    <a:cubicBezTo>
                      <a:pt x="66" y="56"/>
                      <a:pt x="50" y="69"/>
                      <a:pt x="32" y="67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0537FAB9-F8BA-704A-A7D4-B4DAD97E0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68747" y="2049853"/>
                <a:ext cx="74515" cy="74515"/>
              </a:xfrm>
              <a:custGeom>
                <a:avLst/>
                <a:gdLst>
                  <a:gd name="T0" fmla="*/ 46 w 99"/>
                  <a:gd name="T1" fmla="*/ 96 h 99"/>
                  <a:gd name="T2" fmla="*/ 3 w 99"/>
                  <a:gd name="T3" fmla="*/ 45 h 99"/>
                  <a:gd name="T4" fmla="*/ 54 w 99"/>
                  <a:gd name="T5" fmla="*/ 2 h 99"/>
                  <a:gd name="T6" fmla="*/ 97 w 99"/>
                  <a:gd name="T7" fmla="*/ 53 h 99"/>
                  <a:gd name="T8" fmla="*/ 46 w 99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99">
                    <a:moveTo>
                      <a:pt x="46" y="96"/>
                    </a:moveTo>
                    <a:cubicBezTo>
                      <a:pt x="20" y="94"/>
                      <a:pt x="0" y="71"/>
                      <a:pt x="3" y="45"/>
                    </a:cubicBezTo>
                    <a:cubicBezTo>
                      <a:pt x="5" y="19"/>
                      <a:pt x="28" y="0"/>
                      <a:pt x="54" y="2"/>
                    </a:cubicBezTo>
                    <a:cubicBezTo>
                      <a:pt x="80" y="5"/>
                      <a:pt x="99" y="27"/>
                      <a:pt x="97" y="53"/>
                    </a:cubicBezTo>
                    <a:cubicBezTo>
                      <a:pt x="94" y="79"/>
                      <a:pt x="72" y="99"/>
                      <a:pt x="46" y="96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CFF32D22-0B5C-AE42-A3B2-BF7F09B83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2484" y="1935752"/>
                <a:ext cx="54722" cy="55886"/>
              </a:xfrm>
              <a:custGeom>
                <a:avLst/>
                <a:gdLst>
                  <a:gd name="T0" fmla="*/ 58 w 74"/>
                  <a:gd name="T1" fmla="*/ 62 h 74"/>
                  <a:gd name="T2" fmla="*/ 12 w 74"/>
                  <a:gd name="T3" fmla="*/ 58 h 74"/>
                  <a:gd name="T4" fmla="*/ 16 w 74"/>
                  <a:gd name="T5" fmla="*/ 11 h 74"/>
                  <a:gd name="T6" fmla="*/ 62 w 74"/>
                  <a:gd name="T7" fmla="*/ 15 h 74"/>
                  <a:gd name="T8" fmla="*/ 58 w 74"/>
                  <a:gd name="T9" fmla="*/ 6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58" y="62"/>
                    </a:moveTo>
                    <a:cubicBezTo>
                      <a:pt x="44" y="74"/>
                      <a:pt x="24" y="72"/>
                      <a:pt x="12" y="58"/>
                    </a:cubicBezTo>
                    <a:cubicBezTo>
                      <a:pt x="0" y="44"/>
                      <a:pt x="2" y="23"/>
                      <a:pt x="16" y="11"/>
                    </a:cubicBezTo>
                    <a:cubicBezTo>
                      <a:pt x="30" y="0"/>
                      <a:pt x="51" y="1"/>
                      <a:pt x="62" y="15"/>
                    </a:cubicBezTo>
                    <a:cubicBezTo>
                      <a:pt x="74" y="29"/>
                      <a:pt x="72" y="50"/>
                      <a:pt x="58" y="62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833C0FD6-B174-864D-8E4F-E4B683288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9056" y="1801858"/>
                <a:ext cx="79172" cy="79172"/>
              </a:xfrm>
              <a:custGeom>
                <a:avLst/>
                <a:gdLst>
                  <a:gd name="T0" fmla="*/ 83 w 105"/>
                  <a:gd name="T1" fmla="*/ 89 h 106"/>
                  <a:gd name="T2" fmla="*/ 16 w 105"/>
                  <a:gd name="T3" fmla="*/ 84 h 106"/>
                  <a:gd name="T4" fmla="*/ 22 w 105"/>
                  <a:gd name="T5" fmla="*/ 17 h 106"/>
                  <a:gd name="T6" fmla="*/ 88 w 105"/>
                  <a:gd name="T7" fmla="*/ 23 h 106"/>
                  <a:gd name="T8" fmla="*/ 83 w 105"/>
                  <a:gd name="T9" fmla="*/ 8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06">
                    <a:moveTo>
                      <a:pt x="83" y="89"/>
                    </a:moveTo>
                    <a:cubicBezTo>
                      <a:pt x="63" y="106"/>
                      <a:pt x="33" y="103"/>
                      <a:pt x="16" y="84"/>
                    </a:cubicBezTo>
                    <a:cubicBezTo>
                      <a:pt x="0" y="64"/>
                      <a:pt x="2" y="34"/>
                      <a:pt x="22" y="17"/>
                    </a:cubicBezTo>
                    <a:cubicBezTo>
                      <a:pt x="42" y="0"/>
                      <a:pt x="72" y="3"/>
                      <a:pt x="88" y="23"/>
                    </a:cubicBezTo>
                    <a:cubicBezTo>
                      <a:pt x="105" y="43"/>
                      <a:pt x="103" y="72"/>
                      <a:pt x="83" y="89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22FE2958-3E0D-AA48-98BA-5D046FC57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7308" y="2108068"/>
                <a:ext cx="51229" cy="50065"/>
              </a:xfrm>
              <a:custGeom>
                <a:avLst/>
                <a:gdLst>
                  <a:gd name="T0" fmla="*/ 67 w 69"/>
                  <a:gd name="T1" fmla="*/ 37 h 68"/>
                  <a:gd name="T2" fmla="*/ 31 w 69"/>
                  <a:gd name="T3" fmla="*/ 67 h 68"/>
                  <a:gd name="T4" fmla="*/ 1 w 69"/>
                  <a:gd name="T5" fmla="*/ 31 h 68"/>
                  <a:gd name="T6" fmla="*/ 37 w 69"/>
                  <a:gd name="T7" fmla="*/ 1 h 68"/>
                  <a:gd name="T8" fmla="*/ 67 w 69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68">
                    <a:moveTo>
                      <a:pt x="67" y="37"/>
                    </a:moveTo>
                    <a:cubicBezTo>
                      <a:pt x="65" y="55"/>
                      <a:pt x="49" y="68"/>
                      <a:pt x="31" y="67"/>
                    </a:cubicBezTo>
                    <a:cubicBezTo>
                      <a:pt x="13" y="65"/>
                      <a:pt x="0" y="49"/>
                      <a:pt x="1" y="31"/>
                    </a:cubicBezTo>
                    <a:cubicBezTo>
                      <a:pt x="3" y="13"/>
                      <a:pt x="19" y="0"/>
                      <a:pt x="37" y="1"/>
                    </a:cubicBezTo>
                    <a:cubicBezTo>
                      <a:pt x="55" y="3"/>
                      <a:pt x="69" y="19"/>
                      <a:pt x="67" y="37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A83A4553-FA87-A943-83C7-89EB97752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0257" y="1969517"/>
                <a:ext cx="73351" cy="72186"/>
              </a:xfrm>
              <a:custGeom>
                <a:avLst/>
                <a:gdLst>
                  <a:gd name="T0" fmla="*/ 96 w 98"/>
                  <a:gd name="T1" fmla="*/ 53 h 98"/>
                  <a:gd name="T2" fmla="*/ 45 w 98"/>
                  <a:gd name="T3" fmla="*/ 96 h 98"/>
                  <a:gd name="T4" fmla="*/ 2 w 98"/>
                  <a:gd name="T5" fmla="*/ 45 h 98"/>
                  <a:gd name="T6" fmla="*/ 53 w 98"/>
                  <a:gd name="T7" fmla="*/ 2 h 98"/>
                  <a:gd name="T8" fmla="*/ 96 w 98"/>
                  <a:gd name="T9" fmla="*/ 5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98">
                    <a:moveTo>
                      <a:pt x="96" y="53"/>
                    </a:moveTo>
                    <a:cubicBezTo>
                      <a:pt x="94" y="79"/>
                      <a:pt x="71" y="98"/>
                      <a:pt x="45" y="96"/>
                    </a:cubicBezTo>
                    <a:cubicBezTo>
                      <a:pt x="19" y="94"/>
                      <a:pt x="0" y="71"/>
                      <a:pt x="2" y="45"/>
                    </a:cubicBezTo>
                    <a:cubicBezTo>
                      <a:pt x="4" y="19"/>
                      <a:pt x="27" y="0"/>
                      <a:pt x="53" y="2"/>
                    </a:cubicBezTo>
                    <a:cubicBezTo>
                      <a:pt x="79" y="4"/>
                      <a:pt x="98" y="27"/>
                      <a:pt x="96" y="53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46449011-194C-644A-970E-8C8E7658B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6156" y="2514408"/>
                <a:ext cx="54722" cy="54722"/>
              </a:xfrm>
              <a:custGeom>
                <a:avLst/>
                <a:gdLst>
                  <a:gd name="T0" fmla="*/ 62 w 74"/>
                  <a:gd name="T1" fmla="*/ 15 h 74"/>
                  <a:gd name="T2" fmla="*/ 58 w 74"/>
                  <a:gd name="T3" fmla="*/ 62 h 74"/>
                  <a:gd name="T4" fmla="*/ 12 w 74"/>
                  <a:gd name="T5" fmla="*/ 58 h 74"/>
                  <a:gd name="T6" fmla="*/ 16 w 74"/>
                  <a:gd name="T7" fmla="*/ 11 h 74"/>
                  <a:gd name="T8" fmla="*/ 62 w 74"/>
                  <a:gd name="T9" fmla="*/ 1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62" y="15"/>
                    </a:moveTo>
                    <a:cubicBezTo>
                      <a:pt x="74" y="29"/>
                      <a:pt x="72" y="50"/>
                      <a:pt x="58" y="62"/>
                    </a:cubicBezTo>
                    <a:cubicBezTo>
                      <a:pt x="44" y="74"/>
                      <a:pt x="24" y="72"/>
                      <a:pt x="12" y="58"/>
                    </a:cubicBezTo>
                    <a:cubicBezTo>
                      <a:pt x="0" y="44"/>
                      <a:pt x="2" y="23"/>
                      <a:pt x="16" y="11"/>
                    </a:cubicBezTo>
                    <a:cubicBezTo>
                      <a:pt x="30" y="0"/>
                      <a:pt x="51" y="1"/>
                      <a:pt x="62" y="15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9A86A7B7-67B6-1447-8982-CEB79B27E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2262" y="2443386"/>
                <a:ext cx="79172" cy="79172"/>
              </a:xfrm>
              <a:custGeom>
                <a:avLst/>
                <a:gdLst>
                  <a:gd name="T0" fmla="*/ 89 w 106"/>
                  <a:gd name="T1" fmla="*/ 23 h 106"/>
                  <a:gd name="T2" fmla="*/ 83 w 106"/>
                  <a:gd name="T3" fmla="*/ 89 h 106"/>
                  <a:gd name="T4" fmla="*/ 17 w 106"/>
                  <a:gd name="T5" fmla="*/ 84 h 106"/>
                  <a:gd name="T6" fmla="*/ 22 w 106"/>
                  <a:gd name="T7" fmla="*/ 17 h 106"/>
                  <a:gd name="T8" fmla="*/ 89 w 106"/>
                  <a:gd name="T9" fmla="*/ 2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6">
                    <a:moveTo>
                      <a:pt x="89" y="23"/>
                    </a:moveTo>
                    <a:cubicBezTo>
                      <a:pt x="106" y="43"/>
                      <a:pt x="103" y="72"/>
                      <a:pt x="83" y="89"/>
                    </a:cubicBezTo>
                    <a:cubicBezTo>
                      <a:pt x="63" y="106"/>
                      <a:pt x="33" y="104"/>
                      <a:pt x="17" y="84"/>
                    </a:cubicBezTo>
                    <a:cubicBezTo>
                      <a:pt x="0" y="64"/>
                      <a:pt x="2" y="34"/>
                      <a:pt x="22" y="17"/>
                    </a:cubicBezTo>
                    <a:cubicBezTo>
                      <a:pt x="42" y="0"/>
                      <a:pt x="72" y="3"/>
                      <a:pt x="89" y="23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D124222C-5443-1A45-B056-F56BFFF7A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7308" y="2924241"/>
                <a:ext cx="51229" cy="51229"/>
              </a:xfrm>
              <a:custGeom>
                <a:avLst/>
                <a:gdLst>
                  <a:gd name="T0" fmla="*/ 37 w 69"/>
                  <a:gd name="T1" fmla="*/ 2 h 69"/>
                  <a:gd name="T2" fmla="*/ 67 w 69"/>
                  <a:gd name="T3" fmla="*/ 37 h 69"/>
                  <a:gd name="T4" fmla="*/ 32 w 69"/>
                  <a:gd name="T5" fmla="*/ 67 h 69"/>
                  <a:gd name="T6" fmla="*/ 2 w 69"/>
                  <a:gd name="T7" fmla="*/ 32 h 69"/>
                  <a:gd name="T8" fmla="*/ 37 w 69"/>
                  <a:gd name="T9" fmla="*/ 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69">
                    <a:moveTo>
                      <a:pt x="37" y="2"/>
                    </a:moveTo>
                    <a:cubicBezTo>
                      <a:pt x="55" y="3"/>
                      <a:pt x="69" y="19"/>
                      <a:pt x="67" y="37"/>
                    </a:cubicBezTo>
                    <a:cubicBezTo>
                      <a:pt x="66" y="56"/>
                      <a:pt x="50" y="69"/>
                      <a:pt x="32" y="67"/>
                    </a:cubicBezTo>
                    <a:cubicBezTo>
                      <a:pt x="13" y="66"/>
                      <a:pt x="0" y="50"/>
                      <a:pt x="2" y="32"/>
                    </a:cubicBezTo>
                    <a:cubicBezTo>
                      <a:pt x="3" y="14"/>
                      <a:pt x="19" y="0"/>
                      <a:pt x="37" y="2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A635792D-3B55-2B4F-A82F-77D201899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8756" y="2958006"/>
                <a:ext cx="73351" cy="73351"/>
              </a:xfrm>
              <a:custGeom>
                <a:avLst/>
                <a:gdLst>
                  <a:gd name="T0" fmla="*/ 54 w 99"/>
                  <a:gd name="T1" fmla="*/ 2 h 98"/>
                  <a:gd name="T2" fmla="*/ 97 w 99"/>
                  <a:gd name="T3" fmla="*/ 53 h 98"/>
                  <a:gd name="T4" fmla="*/ 46 w 99"/>
                  <a:gd name="T5" fmla="*/ 96 h 98"/>
                  <a:gd name="T6" fmla="*/ 3 w 99"/>
                  <a:gd name="T7" fmla="*/ 45 h 98"/>
                  <a:gd name="T8" fmla="*/ 54 w 99"/>
                  <a:gd name="T9" fmla="*/ 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98">
                    <a:moveTo>
                      <a:pt x="54" y="2"/>
                    </a:moveTo>
                    <a:cubicBezTo>
                      <a:pt x="80" y="4"/>
                      <a:pt x="99" y="27"/>
                      <a:pt x="97" y="53"/>
                    </a:cubicBezTo>
                    <a:cubicBezTo>
                      <a:pt x="94" y="79"/>
                      <a:pt x="72" y="98"/>
                      <a:pt x="46" y="96"/>
                    </a:cubicBezTo>
                    <a:cubicBezTo>
                      <a:pt x="20" y="94"/>
                      <a:pt x="0" y="71"/>
                      <a:pt x="3" y="45"/>
                    </a:cubicBezTo>
                    <a:cubicBezTo>
                      <a:pt x="5" y="19"/>
                      <a:pt x="28" y="0"/>
                      <a:pt x="54" y="2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1C313DAB-8C31-DE47-9573-C27A25175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3648" y="3090736"/>
                <a:ext cx="55886" cy="55886"/>
              </a:xfrm>
              <a:custGeom>
                <a:avLst/>
                <a:gdLst>
                  <a:gd name="T0" fmla="*/ 16 w 74"/>
                  <a:gd name="T1" fmla="*/ 11 h 74"/>
                  <a:gd name="T2" fmla="*/ 62 w 74"/>
                  <a:gd name="T3" fmla="*/ 15 h 74"/>
                  <a:gd name="T4" fmla="*/ 58 w 74"/>
                  <a:gd name="T5" fmla="*/ 62 h 74"/>
                  <a:gd name="T6" fmla="*/ 12 w 74"/>
                  <a:gd name="T7" fmla="*/ 58 h 74"/>
                  <a:gd name="T8" fmla="*/ 16 w 74"/>
                  <a:gd name="T9" fmla="*/ 1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16" y="11"/>
                    </a:moveTo>
                    <a:cubicBezTo>
                      <a:pt x="30" y="0"/>
                      <a:pt x="51" y="1"/>
                      <a:pt x="62" y="15"/>
                    </a:cubicBezTo>
                    <a:cubicBezTo>
                      <a:pt x="74" y="29"/>
                      <a:pt x="72" y="50"/>
                      <a:pt x="58" y="62"/>
                    </a:cubicBezTo>
                    <a:cubicBezTo>
                      <a:pt x="44" y="74"/>
                      <a:pt x="24" y="72"/>
                      <a:pt x="12" y="58"/>
                    </a:cubicBezTo>
                    <a:cubicBezTo>
                      <a:pt x="0" y="44"/>
                      <a:pt x="2" y="23"/>
                      <a:pt x="16" y="11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14D67377-0DF5-AB46-99EC-A94B071D72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790" y="3200180"/>
                <a:ext cx="79172" cy="79172"/>
              </a:xfrm>
              <a:custGeom>
                <a:avLst/>
                <a:gdLst>
                  <a:gd name="T0" fmla="*/ 22 w 106"/>
                  <a:gd name="T1" fmla="*/ 17 h 106"/>
                  <a:gd name="T2" fmla="*/ 89 w 106"/>
                  <a:gd name="T3" fmla="*/ 23 h 106"/>
                  <a:gd name="T4" fmla="*/ 83 w 106"/>
                  <a:gd name="T5" fmla="*/ 89 h 106"/>
                  <a:gd name="T6" fmla="*/ 17 w 106"/>
                  <a:gd name="T7" fmla="*/ 83 h 106"/>
                  <a:gd name="T8" fmla="*/ 22 w 106"/>
                  <a:gd name="T9" fmla="*/ 17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6">
                    <a:moveTo>
                      <a:pt x="22" y="17"/>
                    </a:moveTo>
                    <a:cubicBezTo>
                      <a:pt x="42" y="0"/>
                      <a:pt x="72" y="3"/>
                      <a:pt x="89" y="23"/>
                    </a:cubicBezTo>
                    <a:cubicBezTo>
                      <a:pt x="106" y="43"/>
                      <a:pt x="103" y="72"/>
                      <a:pt x="83" y="89"/>
                    </a:cubicBezTo>
                    <a:cubicBezTo>
                      <a:pt x="63" y="106"/>
                      <a:pt x="33" y="103"/>
                      <a:pt x="17" y="83"/>
                    </a:cubicBezTo>
                    <a:cubicBezTo>
                      <a:pt x="0" y="64"/>
                      <a:pt x="2" y="34"/>
                      <a:pt x="22" y="17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72C932BB-F9F3-944D-A7EA-4CE5211F4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4645" y="2923077"/>
                <a:ext cx="51229" cy="51229"/>
              </a:xfrm>
              <a:custGeom>
                <a:avLst/>
                <a:gdLst>
                  <a:gd name="T0" fmla="*/ 1 w 69"/>
                  <a:gd name="T1" fmla="*/ 31 h 69"/>
                  <a:gd name="T2" fmla="*/ 37 w 69"/>
                  <a:gd name="T3" fmla="*/ 1 h 69"/>
                  <a:gd name="T4" fmla="*/ 67 w 69"/>
                  <a:gd name="T5" fmla="*/ 37 h 69"/>
                  <a:gd name="T6" fmla="*/ 31 w 69"/>
                  <a:gd name="T7" fmla="*/ 67 h 69"/>
                  <a:gd name="T8" fmla="*/ 1 w 69"/>
                  <a:gd name="T9" fmla="*/ 3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69">
                    <a:moveTo>
                      <a:pt x="1" y="31"/>
                    </a:moveTo>
                    <a:cubicBezTo>
                      <a:pt x="3" y="13"/>
                      <a:pt x="19" y="0"/>
                      <a:pt x="37" y="1"/>
                    </a:cubicBezTo>
                    <a:cubicBezTo>
                      <a:pt x="55" y="3"/>
                      <a:pt x="69" y="19"/>
                      <a:pt x="67" y="37"/>
                    </a:cubicBezTo>
                    <a:cubicBezTo>
                      <a:pt x="65" y="55"/>
                      <a:pt x="49" y="69"/>
                      <a:pt x="31" y="67"/>
                    </a:cubicBezTo>
                    <a:cubicBezTo>
                      <a:pt x="13" y="65"/>
                      <a:pt x="0" y="50"/>
                      <a:pt x="1" y="31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B28D0AF1-0B83-0B44-A985-82813C9D6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7246" y="3039507"/>
                <a:ext cx="74515" cy="73351"/>
              </a:xfrm>
              <a:custGeom>
                <a:avLst/>
                <a:gdLst>
                  <a:gd name="T0" fmla="*/ 2 w 99"/>
                  <a:gd name="T1" fmla="*/ 45 h 98"/>
                  <a:gd name="T2" fmla="*/ 53 w 99"/>
                  <a:gd name="T3" fmla="*/ 2 h 98"/>
                  <a:gd name="T4" fmla="*/ 96 w 99"/>
                  <a:gd name="T5" fmla="*/ 53 h 98"/>
                  <a:gd name="T6" fmla="*/ 45 w 99"/>
                  <a:gd name="T7" fmla="*/ 96 h 98"/>
                  <a:gd name="T8" fmla="*/ 2 w 99"/>
                  <a:gd name="T9" fmla="*/ 4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98">
                    <a:moveTo>
                      <a:pt x="2" y="45"/>
                    </a:moveTo>
                    <a:cubicBezTo>
                      <a:pt x="4" y="19"/>
                      <a:pt x="27" y="0"/>
                      <a:pt x="53" y="2"/>
                    </a:cubicBezTo>
                    <a:cubicBezTo>
                      <a:pt x="79" y="4"/>
                      <a:pt x="99" y="27"/>
                      <a:pt x="96" y="53"/>
                    </a:cubicBezTo>
                    <a:cubicBezTo>
                      <a:pt x="94" y="79"/>
                      <a:pt x="71" y="98"/>
                      <a:pt x="45" y="96"/>
                    </a:cubicBezTo>
                    <a:cubicBezTo>
                      <a:pt x="19" y="94"/>
                      <a:pt x="0" y="71"/>
                      <a:pt x="2" y="45"/>
                    </a:cubicBezTo>
                    <a:close/>
                  </a:path>
                </a:pathLst>
              </a:custGeom>
              <a:solidFill>
                <a:srgbClr val="ED1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4FEE335-3421-43FD-B69C-4428BEA54FBD}"/>
              </a:ext>
            </a:extLst>
          </p:cNvPr>
          <p:cNvGrpSpPr/>
          <p:nvPr/>
        </p:nvGrpSpPr>
        <p:grpSpPr>
          <a:xfrm>
            <a:off x="2653661" y="4659406"/>
            <a:ext cx="857095" cy="680417"/>
            <a:chOff x="4349749" y="1919936"/>
            <a:chExt cx="3492501" cy="2772571"/>
          </a:xfrm>
          <a:solidFill>
            <a:schemeClr val="bg1"/>
          </a:solidFill>
        </p:grpSpPr>
        <p:pic>
          <p:nvPicPr>
            <p:cNvPr id="233" name="Picture 2" descr="Image result for docker icon">
              <a:extLst>
                <a:ext uri="{FF2B5EF4-FFF2-40B4-BE49-F238E27FC236}">
                  <a16:creationId xmlns:a16="http://schemas.microsoft.com/office/drawing/2014/main" id="{45BFBA1A-2A15-4A4A-A890-FACEE4B313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7108"/>
            <a:stretch/>
          </p:blipFill>
          <p:spPr bwMode="auto">
            <a:xfrm>
              <a:off x="4349750" y="1919936"/>
              <a:ext cx="3492500" cy="1876179"/>
            </a:xfrm>
            <a:prstGeom prst="rect">
              <a:avLst/>
            </a:prstGeom>
            <a:grpFill/>
          </p:spPr>
        </p:pic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1937A964-3595-41EE-95CD-FEF79C3EC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9749" y="3741573"/>
              <a:ext cx="3492500" cy="647700"/>
            </a:xfrm>
            <a:prstGeom prst="rect">
              <a:avLst/>
            </a:prstGeom>
            <a:grpFill/>
          </p:spPr>
        </p:pic>
        <p:pic>
          <p:nvPicPr>
            <p:cNvPr id="235" name="Picture 2" descr="Image result for docker icon">
              <a:extLst>
                <a:ext uri="{FF2B5EF4-FFF2-40B4-BE49-F238E27FC236}">
                  <a16:creationId xmlns:a16="http://schemas.microsoft.com/office/drawing/2014/main" id="{6816810B-B0F6-40DD-9EA7-587AFD5E3F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303173" y="4189912"/>
              <a:ext cx="1585653" cy="502595"/>
            </a:xfrm>
            <a:prstGeom prst="rect">
              <a:avLst/>
            </a:prstGeom>
            <a:grpFill/>
          </p:spPr>
        </p:pic>
      </p:grpSp>
      <p:sp>
        <p:nvSpPr>
          <p:cNvPr id="237" name="TextBox 236">
            <a:extLst>
              <a:ext uri="{FF2B5EF4-FFF2-40B4-BE49-F238E27FC236}">
                <a16:creationId xmlns:a16="http://schemas.microsoft.com/office/drawing/2014/main" id="{8056C507-F918-47BE-B877-BEFC736AC61A}"/>
              </a:ext>
            </a:extLst>
          </p:cNvPr>
          <p:cNvSpPr txBox="1"/>
          <p:nvPr/>
        </p:nvSpPr>
        <p:spPr>
          <a:xfrm>
            <a:off x="2564510" y="3550443"/>
            <a:ext cx="2702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600">
                <a:solidFill>
                  <a:schemeClr val="accent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AlgoAnalyzer</a:t>
            </a:r>
            <a:endParaRPr lang="en-US" sz="1600">
              <a:solidFill>
                <a:schemeClr val="accent3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E30BB3F-28F2-4C0C-8E30-88EB659B77EE}"/>
              </a:ext>
            </a:extLst>
          </p:cNvPr>
          <p:cNvGrpSpPr/>
          <p:nvPr/>
        </p:nvGrpSpPr>
        <p:grpSpPr>
          <a:xfrm>
            <a:off x="4773210" y="4231818"/>
            <a:ext cx="976753" cy="861093"/>
            <a:chOff x="7306603" y="3691976"/>
            <a:chExt cx="725807" cy="639862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A5BA20C-4110-4CC5-9C96-BD87FFE380FB}"/>
                </a:ext>
              </a:extLst>
            </p:cNvPr>
            <p:cNvSpPr/>
            <p:nvPr/>
          </p:nvSpPr>
          <p:spPr>
            <a:xfrm>
              <a:off x="7349576" y="3691976"/>
              <a:ext cx="639862" cy="6398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F3243B7-0910-411F-98DE-5D8D49AF960B}"/>
                </a:ext>
              </a:extLst>
            </p:cNvPr>
            <p:cNvSpPr/>
            <p:nvPr/>
          </p:nvSpPr>
          <p:spPr>
            <a:xfrm>
              <a:off x="7306603" y="3879809"/>
              <a:ext cx="725807" cy="2287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accent3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API</a:t>
              </a:r>
              <a:endParaRPr lang="en-IL" sz="1200">
                <a:solidFill>
                  <a:schemeClr val="accent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EBCC547-4B68-4AE6-8FB5-A1C2E4464A55}"/>
              </a:ext>
            </a:extLst>
          </p:cNvPr>
          <p:cNvGrpSpPr/>
          <p:nvPr/>
        </p:nvGrpSpPr>
        <p:grpSpPr>
          <a:xfrm>
            <a:off x="5577491" y="1209615"/>
            <a:ext cx="4505843" cy="2946584"/>
            <a:chOff x="5034855" y="1209615"/>
            <a:chExt cx="4505843" cy="2946584"/>
          </a:xfrm>
        </p:grpSpPr>
        <p:pic>
          <p:nvPicPr>
            <p:cNvPr id="243" name="Picture 242" descr="A picture containing furniture, table, computer&#10;&#10;Description automatically generated">
              <a:extLst>
                <a:ext uri="{FF2B5EF4-FFF2-40B4-BE49-F238E27FC236}">
                  <a16:creationId xmlns:a16="http://schemas.microsoft.com/office/drawing/2014/main" id="{38D8481A-3F8C-DD48-AF15-AEB61BD1E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3879" y="1710253"/>
              <a:ext cx="835489" cy="442318"/>
            </a:xfrm>
            <a:prstGeom prst="rect">
              <a:avLst/>
            </a:prstGeom>
          </p:spPr>
        </p:pic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2A4AD024-096D-C446-A3F3-054D751BCD0D}"/>
                </a:ext>
              </a:extLst>
            </p:cNvPr>
            <p:cNvSpPr/>
            <p:nvPr/>
          </p:nvSpPr>
          <p:spPr>
            <a:xfrm>
              <a:off x="6730761" y="2220648"/>
              <a:ext cx="280993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>
                  <a:solidFill>
                    <a:schemeClr val="accent3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Customer Computing Network</a:t>
              </a: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E689CB17-199B-904D-AAA9-A4EC83A2584A}"/>
                </a:ext>
              </a:extLst>
            </p:cNvPr>
            <p:cNvSpPr/>
            <p:nvPr/>
          </p:nvSpPr>
          <p:spPr>
            <a:xfrm>
              <a:off x="6076269" y="2830207"/>
              <a:ext cx="11453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>
                  <a:solidFill>
                    <a:schemeClr val="accent3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API Based communication</a:t>
              </a:r>
            </a:p>
          </p:txBody>
        </p:sp>
        <p:pic>
          <p:nvPicPr>
            <p:cNvPr id="252" name="Picture 2" descr="Office Building Clip Art">
              <a:extLst>
                <a:ext uri="{FF2B5EF4-FFF2-40B4-BE49-F238E27FC236}">
                  <a16:creationId xmlns:a16="http://schemas.microsoft.com/office/drawing/2014/main" id="{9E358564-D66B-4A47-A603-62D1AE7179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368" y="1528498"/>
              <a:ext cx="918784" cy="69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67D5C936-9CC6-D546-B69C-FED5B78A833D}"/>
                </a:ext>
              </a:extLst>
            </p:cNvPr>
            <p:cNvSpPr/>
            <p:nvPr/>
          </p:nvSpPr>
          <p:spPr>
            <a:xfrm>
              <a:off x="7169328" y="1209615"/>
              <a:ext cx="193280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L" sz="1600">
                  <a:solidFill>
                    <a:schemeClr val="accent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Health System X1</a:t>
              </a: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32346E4-F3E3-424C-8E29-E372DCA4A4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4855" y="2112363"/>
              <a:ext cx="2043836" cy="2043836"/>
            </a:xfrm>
            <a:prstGeom prst="line">
              <a:avLst/>
            </a:prstGeom>
            <a:ln w="12700" cap="flat" cmpd="sng" algn="ctr">
              <a:solidFill>
                <a:schemeClr val="accent4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2418842F-A766-4FF6-9095-39CAB1E27576}"/>
              </a:ext>
            </a:extLst>
          </p:cNvPr>
          <p:cNvGrpSpPr/>
          <p:nvPr/>
        </p:nvGrpSpPr>
        <p:grpSpPr>
          <a:xfrm>
            <a:off x="5692134" y="3893451"/>
            <a:ext cx="5444294" cy="1695174"/>
            <a:chOff x="5692134" y="3893451"/>
            <a:chExt cx="5444294" cy="1695174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66207214-0235-4D1F-9D95-2C03B598ED72}"/>
                </a:ext>
              </a:extLst>
            </p:cNvPr>
            <p:cNvGrpSpPr/>
            <p:nvPr/>
          </p:nvGrpSpPr>
          <p:grpSpPr>
            <a:xfrm>
              <a:off x="6045171" y="3893451"/>
              <a:ext cx="5091257" cy="1695174"/>
              <a:chOff x="5445548" y="3746536"/>
              <a:chExt cx="5091257" cy="1695174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3418179A-5972-AD48-9B8C-FF1CE8F43B6D}"/>
                  </a:ext>
                </a:extLst>
              </p:cNvPr>
              <p:cNvSpPr/>
              <p:nvPr/>
            </p:nvSpPr>
            <p:spPr>
              <a:xfrm>
                <a:off x="5445548" y="5210878"/>
                <a:ext cx="675434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>
                    <a:solidFill>
                      <a:schemeClr val="accent3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Results</a:t>
                </a: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4CF21B20-AF32-ED43-BAFF-3C381F1FC9E9}"/>
                  </a:ext>
                </a:extLst>
              </p:cNvPr>
              <p:cNvSpPr/>
              <p:nvPr/>
            </p:nvSpPr>
            <p:spPr>
              <a:xfrm>
                <a:off x="5564714" y="4433696"/>
                <a:ext cx="2809937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>
                    <a:solidFill>
                      <a:schemeClr val="accent3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File Based communication</a:t>
                </a: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96B06B00-591E-D24F-A6D6-ADCB5E91608C}"/>
                  </a:ext>
                </a:extLst>
              </p:cNvPr>
              <p:cNvSpPr/>
              <p:nvPr/>
            </p:nvSpPr>
            <p:spPr>
              <a:xfrm>
                <a:off x="5473638" y="4366312"/>
                <a:ext cx="602631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>
                    <a:solidFill>
                      <a:schemeClr val="accent3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Input</a:t>
                </a: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6DB74AA-47DE-47BE-962C-1A116433B4D9}"/>
                  </a:ext>
                </a:extLst>
              </p:cNvPr>
              <p:cNvGrpSpPr/>
              <p:nvPr/>
            </p:nvGrpSpPr>
            <p:grpSpPr>
              <a:xfrm>
                <a:off x="5587424" y="4704022"/>
                <a:ext cx="382000" cy="483949"/>
                <a:chOff x="8160213" y="4239863"/>
                <a:chExt cx="382000" cy="483949"/>
              </a:xfrm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9D4745C4-BF08-4A6B-B49A-22964A369C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0213" y="4239863"/>
                  <a:ext cx="382000" cy="483949"/>
                </a:xfrm>
                <a:custGeom>
                  <a:avLst/>
                  <a:gdLst>
                    <a:gd name="T0" fmla="*/ 887 w 1229"/>
                    <a:gd name="T1" fmla="*/ 0 h 1557"/>
                    <a:gd name="T2" fmla="*/ 0 w 1229"/>
                    <a:gd name="T3" fmla="*/ 0 h 1557"/>
                    <a:gd name="T4" fmla="*/ 0 w 1229"/>
                    <a:gd name="T5" fmla="*/ 1557 h 1557"/>
                    <a:gd name="T6" fmla="*/ 1229 w 1229"/>
                    <a:gd name="T7" fmla="*/ 1557 h 1557"/>
                    <a:gd name="T8" fmla="*/ 1229 w 1229"/>
                    <a:gd name="T9" fmla="*/ 341 h 1557"/>
                    <a:gd name="T10" fmla="*/ 887 w 1229"/>
                    <a:gd name="T11" fmla="*/ 0 h 15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9" h="1557">
                      <a:moveTo>
                        <a:pt x="887" y="0"/>
                      </a:moveTo>
                      <a:lnTo>
                        <a:pt x="0" y="0"/>
                      </a:lnTo>
                      <a:lnTo>
                        <a:pt x="0" y="1557"/>
                      </a:lnTo>
                      <a:lnTo>
                        <a:pt x="1229" y="1557"/>
                      </a:lnTo>
                      <a:lnTo>
                        <a:pt x="1229" y="341"/>
                      </a:lnTo>
                      <a:lnTo>
                        <a:pt x="88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rnd">
                  <a:solidFill>
                    <a:srgbClr val="80818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D962267D-F160-42B3-B319-DC19DA6BE2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5912" y="4239863"/>
                  <a:ext cx="106301" cy="105990"/>
                </a:xfrm>
                <a:custGeom>
                  <a:avLst/>
                  <a:gdLst>
                    <a:gd name="T0" fmla="*/ 0 w 342"/>
                    <a:gd name="T1" fmla="*/ 341 h 341"/>
                    <a:gd name="T2" fmla="*/ 0 w 342"/>
                    <a:gd name="T3" fmla="*/ 0 h 341"/>
                    <a:gd name="T4" fmla="*/ 342 w 342"/>
                    <a:gd name="T5" fmla="*/ 341 h 341"/>
                    <a:gd name="T6" fmla="*/ 0 w 342"/>
                    <a:gd name="T7" fmla="*/ 341 h 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2" h="341">
                      <a:moveTo>
                        <a:pt x="0" y="341"/>
                      </a:moveTo>
                      <a:lnTo>
                        <a:pt x="0" y="0"/>
                      </a:lnTo>
                      <a:lnTo>
                        <a:pt x="342" y="341"/>
                      </a:lnTo>
                      <a:lnTo>
                        <a:pt x="0" y="341"/>
                      </a:lnTo>
                      <a:close/>
                    </a:path>
                  </a:pathLst>
                </a:custGeom>
                <a:solidFill>
                  <a:schemeClr val="bg2">
                    <a:lumMod val="40000"/>
                    <a:lumOff val="60000"/>
                  </a:schemeClr>
                </a:solidFill>
                <a:ln w="15875" cap="rnd">
                  <a:solidFill>
                    <a:srgbClr val="80818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75" name="Line 23">
                  <a:extLst>
                    <a:ext uri="{FF2B5EF4-FFF2-40B4-BE49-F238E27FC236}">
                      <a16:creationId xmlns:a16="http://schemas.microsoft.com/office/drawing/2014/main" id="{9C6A74EF-4FBF-4304-B6DC-4214E7F11F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12120" y="4594200"/>
                  <a:ext cx="269483" cy="0"/>
                </a:xfrm>
                <a:prstGeom prst="line">
                  <a:avLst/>
                </a:prstGeom>
                <a:noFill/>
                <a:ln w="15875" cap="flat">
                  <a:solidFill>
                    <a:srgbClr val="80818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76" name="Line 24">
                  <a:extLst>
                    <a:ext uri="{FF2B5EF4-FFF2-40B4-BE49-F238E27FC236}">
                      <a16:creationId xmlns:a16="http://schemas.microsoft.com/office/drawing/2014/main" id="{C5F75D7B-59B1-46F7-AE66-892A31C930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12120" y="4531414"/>
                  <a:ext cx="269483" cy="0"/>
                </a:xfrm>
                <a:prstGeom prst="line">
                  <a:avLst/>
                </a:prstGeom>
                <a:noFill/>
                <a:ln w="15875" cap="flat">
                  <a:solidFill>
                    <a:srgbClr val="80818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77" name="Line 25">
                  <a:extLst>
                    <a:ext uri="{FF2B5EF4-FFF2-40B4-BE49-F238E27FC236}">
                      <a16:creationId xmlns:a16="http://schemas.microsoft.com/office/drawing/2014/main" id="{F551C8A7-0213-4B65-AF91-AA1152997D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12120" y="4468628"/>
                  <a:ext cx="269483" cy="0"/>
                </a:xfrm>
                <a:prstGeom prst="line">
                  <a:avLst/>
                </a:prstGeom>
                <a:noFill/>
                <a:ln w="15875" cap="flat">
                  <a:solidFill>
                    <a:srgbClr val="80818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78" name="Line 26">
                  <a:extLst>
                    <a:ext uri="{FF2B5EF4-FFF2-40B4-BE49-F238E27FC236}">
                      <a16:creationId xmlns:a16="http://schemas.microsoft.com/office/drawing/2014/main" id="{0F62452E-C7E0-4534-A6BF-5BBED0272E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212120" y="4657296"/>
                  <a:ext cx="269483" cy="0"/>
                </a:xfrm>
                <a:prstGeom prst="line">
                  <a:avLst/>
                </a:prstGeom>
                <a:noFill/>
                <a:ln w="15875" cap="flat">
                  <a:solidFill>
                    <a:srgbClr val="80818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79" name="Line 27">
                  <a:extLst>
                    <a:ext uri="{FF2B5EF4-FFF2-40B4-BE49-F238E27FC236}">
                      <a16:creationId xmlns:a16="http://schemas.microsoft.com/office/drawing/2014/main" id="{4D4F000D-9B73-4E21-9119-30830F1246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12120" y="4405531"/>
                  <a:ext cx="269483" cy="0"/>
                </a:xfrm>
                <a:prstGeom prst="line">
                  <a:avLst/>
                </a:prstGeom>
                <a:noFill/>
                <a:ln w="15875" cap="flat">
                  <a:solidFill>
                    <a:srgbClr val="80818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FCCCEBA8-12C2-4148-A4DF-8EB18E1E4E84}"/>
                  </a:ext>
                </a:extLst>
              </p:cNvPr>
              <p:cNvGrpSpPr/>
              <p:nvPr/>
            </p:nvGrpSpPr>
            <p:grpSpPr>
              <a:xfrm>
                <a:off x="5560311" y="3889563"/>
                <a:ext cx="436226" cy="525436"/>
                <a:chOff x="7684996" y="4239863"/>
                <a:chExt cx="436226" cy="525436"/>
              </a:xfrm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91C1C062-0063-4330-A93A-EEEAC0225A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9522" y="4239863"/>
                  <a:ext cx="381378" cy="483949"/>
                </a:xfrm>
                <a:custGeom>
                  <a:avLst/>
                  <a:gdLst>
                    <a:gd name="T0" fmla="*/ 887 w 1227"/>
                    <a:gd name="T1" fmla="*/ 0 h 1557"/>
                    <a:gd name="T2" fmla="*/ 0 w 1227"/>
                    <a:gd name="T3" fmla="*/ 0 h 1557"/>
                    <a:gd name="T4" fmla="*/ 0 w 1227"/>
                    <a:gd name="T5" fmla="*/ 1557 h 1557"/>
                    <a:gd name="T6" fmla="*/ 1227 w 1227"/>
                    <a:gd name="T7" fmla="*/ 1557 h 1557"/>
                    <a:gd name="T8" fmla="*/ 1227 w 1227"/>
                    <a:gd name="T9" fmla="*/ 341 h 1557"/>
                    <a:gd name="T10" fmla="*/ 887 w 1227"/>
                    <a:gd name="T11" fmla="*/ 0 h 15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7" h="1557">
                      <a:moveTo>
                        <a:pt x="887" y="0"/>
                      </a:moveTo>
                      <a:lnTo>
                        <a:pt x="0" y="0"/>
                      </a:lnTo>
                      <a:lnTo>
                        <a:pt x="0" y="1557"/>
                      </a:lnTo>
                      <a:lnTo>
                        <a:pt x="1227" y="1557"/>
                      </a:lnTo>
                      <a:lnTo>
                        <a:pt x="1227" y="341"/>
                      </a:lnTo>
                      <a:lnTo>
                        <a:pt x="887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15875" cap="rnd">
                  <a:solidFill>
                    <a:srgbClr val="80818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CFC8AD11-A704-4633-987B-A03A94975D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5221" y="4239863"/>
                  <a:ext cx="105679" cy="105990"/>
                </a:xfrm>
                <a:custGeom>
                  <a:avLst/>
                  <a:gdLst>
                    <a:gd name="T0" fmla="*/ 0 w 340"/>
                    <a:gd name="T1" fmla="*/ 341 h 341"/>
                    <a:gd name="T2" fmla="*/ 0 w 340"/>
                    <a:gd name="T3" fmla="*/ 0 h 341"/>
                    <a:gd name="T4" fmla="*/ 340 w 340"/>
                    <a:gd name="T5" fmla="*/ 341 h 341"/>
                    <a:gd name="T6" fmla="*/ 0 w 340"/>
                    <a:gd name="T7" fmla="*/ 341 h 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0" h="341">
                      <a:moveTo>
                        <a:pt x="0" y="341"/>
                      </a:moveTo>
                      <a:lnTo>
                        <a:pt x="0" y="0"/>
                      </a:lnTo>
                      <a:lnTo>
                        <a:pt x="340" y="341"/>
                      </a:lnTo>
                      <a:lnTo>
                        <a:pt x="0" y="3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rnd">
                  <a:solidFill>
                    <a:srgbClr val="80818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59" name="Rectangle 17">
                  <a:extLst>
                    <a:ext uri="{FF2B5EF4-FFF2-40B4-BE49-F238E27FC236}">
                      <a16:creationId xmlns:a16="http://schemas.microsoft.com/office/drawing/2014/main" id="{1D9C046C-8148-48D3-B17E-3F53DB3E50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65780" y="4345853"/>
                  <a:ext cx="90760" cy="181209"/>
                </a:xfrm>
                <a:prstGeom prst="rect">
                  <a:avLst/>
                </a:prstGeom>
                <a:noFill/>
                <a:ln w="158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70" name="Line 18">
                  <a:extLst>
                    <a:ext uri="{FF2B5EF4-FFF2-40B4-BE49-F238E27FC236}">
                      <a16:creationId xmlns:a16="http://schemas.microsoft.com/office/drawing/2014/main" id="{B7C8DB39-E17C-4BAA-A6C8-0ABE94959D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09522" y="4573685"/>
                  <a:ext cx="381378" cy="0"/>
                </a:xfrm>
                <a:prstGeom prst="line">
                  <a:avLst/>
                </a:prstGeom>
                <a:noFill/>
                <a:ln w="15875" cap="flat">
                  <a:solidFill>
                    <a:srgbClr val="80818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71" name="Line 19">
                  <a:extLst>
                    <a:ext uri="{FF2B5EF4-FFF2-40B4-BE49-F238E27FC236}">
                      <a16:creationId xmlns:a16="http://schemas.microsoft.com/office/drawing/2014/main" id="{986414E0-1CA5-4685-B930-6C8595A80C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65159" y="4490696"/>
                  <a:ext cx="269483" cy="0"/>
                </a:xfrm>
                <a:prstGeom prst="line">
                  <a:avLst/>
                </a:prstGeom>
                <a:noFill/>
                <a:ln w="158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72" name="Line 20">
                  <a:extLst>
                    <a:ext uri="{FF2B5EF4-FFF2-40B4-BE49-F238E27FC236}">
                      <a16:creationId xmlns:a16="http://schemas.microsoft.com/office/drawing/2014/main" id="{EC5E4792-209B-42A3-B630-95503986EE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65159" y="4454641"/>
                  <a:ext cx="269483" cy="0"/>
                </a:xfrm>
                <a:prstGeom prst="line">
                  <a:avLst/>
                </a:prstGeom>
                <a:noFill/>
                <a:ln w="158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73" name="Line 21">
                  <a:extLst>
                    <a:ext uri="{FF2B5EF4-FFF2-40B4-BE49-F238E27FC236}">
                      <a16:creationId xmlns:a16="http://schemas.microsoft.com/office/drawing/2014/main" id="{C83FF049-7C8C-4E8A-8B81-722B84D1AD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65159" y="4418274"/>
                  <a:ext cx="269483" cy="0"/>
                </a:xfrm>
                <a:prstGeom prst="line">
                  <a:avLst/>
                </a:prstGeom>
                <a:noFill/>
                <a:ln w="158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3E8113D2-6028-4F26-A522-A31E267208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5159" y="4381908"/>
                  <a:ext cx="269483" cy="145154"/>
                </a:xfrm>
                <a:custGeom>
                  <a:avLst/>
                  <a:gdLst>
                    <a:gd name="T0" fmla="*/ 0 w 867"/>
                    <a:gd name="T1" fmla="*/ 0 h 467"/>
                    <a:gd name="T2" fmla="*/ 867 w 867"/>
                    <a:gd name="T3" fmla="*/ 0 h 467"/>
                    <a:gd name="T4" fmla="*/ 867 w 867"/>
                    <a:gd name="T5" fmla="*/ 467 h 467"/>
                    <a:gd name="T6" fmla="*/ 0 w 867"/>
                    <a:gd name="T7" fmla="*/ 467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67" h="467">
                      <a:moveTo>
                        <a:pt x="0" y="0"/>
                      </a:moveTo>
                      <a:lnTo>
                        <a:pt x="867" y="0"/>
                      </a:lnTo>
                      <a:lnTo>
                        <a:pt x="867" y="467"/>
                      </a:lnTo>
                      <a:lnTo>
                        <a:pt x="0" y="467"/>
                      </a:lnTo>
                    </a:path>
                  </a:pathLst>
                </a:custGeom>
                <a:noFill/>
                <a:ln w="158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E3BDC6A0-4F80-4DE6-9E72-5FB0420AD0AC}"/>
                    </a:ext>
                  </a:extLst>
                </p:cNvPr>
                <p:cNvSpPr txBox="1"/>
                <p:nvPr/>
              </p:nvSpPr>
              <p:spPr>
                <a:xfrm>
                  <a:off x="7684996" y="4519078"/>
                  <a:ext cx="43622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>
                      <a:solidFill>
                        <a:schemeClr val="bg1"/>
                      </a:solidFill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TSV</a:t>
                  </a:r>
                  <a:endParaRPr lang="en-US" sz="1600">
                    <a:solidFill>
                      <a:schemeClr val="bg1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p:grp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6F92692A-A350-4D81-AEE9-7CFC8D9982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5511" y="4800117"/>
                <a:ext cx="1934364" cy="0"/>
              </a:xfrm>
              <a:prstGeom prst="line">
                <a:avLst/>
              </a:prstGeom>
              <a:ln w="12700" cap="flat" cmpd="sng" algn="ctr">
                <a:solidFill>
                  <a:schemeClr val="accent4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3DA86080-3996-4B8A-A6E7-DDB66E749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5511" y="4304130"/>
                <a:ext cx="1934364" cy="0"/>
              </a:xfrm>
              <a:prstGeom prst="line">
                <a:avLst/>
              </a:prstGeom>
              <a:ln w="12700" cap="flat" cmpd="sng" algn="ctr">
                <a:solidFill>
                  <a:schemeClr val="accent4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750EF94A-2299-4539-9529-B73F2C48D259}"/>
                  </a:ext>
                </a:extLst>
              </p:cNvPr>
              <p:cNvGrpSpPr/>
              <p:nvPr/>
            </p:nvGrpSpPr>
            <p:grpSpPr>
              <a:xfrm>
                <a:off x="7726868" y="3746536"/>
                <a:ext cx="2809937" cy="1241865"/>
                <a:chOff x="6731475" y="3416957"/>
                <a:chExt cx="2809937" cy="1241865"/>
              </a:xfrm>
            </p:grpSpPr>
            <p:pic>
              <p:nvPicPr>
                <p:cNvPr id="267" name="Picture 266" descr="A picture containing furniture, table, computer&#10;&#10;Description automatically generated">
                  <a:extLst>
                    <a:ext uri="{FF2B5EF4-FFF2-40B4-BE49-F238E27FC236}">
                      <a16:creationId xmlns:a16="http://schemas.microsoft.com/office/drawing/2014/main" id="{2C47373D-CCC9-4272-9AA6-208FBA2A25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74593" y="3917595"/>
                  <a:ext cx="835489" cy="442318"/>
                </a:xfrm>
                <a:prstGeom prst="rect">
                  <a:avLst/>
                </a:prstGeom>
              </p:spPr>
            </p:pic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12647163-C762-4F97-8FC3-3C4949BBBD80}"/>
                    </a:ext>
                  </a:extLst>
                </p:cNvPr>
                <p:cNvSpPr/>
                <p:nvPr/>
              </p:nvSpPr>
              <p:spPr>
                <a:xfrm>
                  <a:off x="6731475" y="4427990"/>
                  <a:ext cx="2809937" cy="2308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900">
                      <a:solidFill>
                        <a:schemeClr val="accent3"/>
                      </a:solidFill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Customer Computing Network</a:t>
                  </a:r>
                </a:p>
              </p:txBody>
            </p:sp>
            <p:pic>
              <p:nvPicPr>
                <p:cNvPr id="272" name="Picture 2" descr="Office Building Clip Art">
                  <a:extLst>
                    <a:ext uri="{FF2B5EF4-FFF2-40B4-BE49-F238E27FC236}">
                      <a16:creationId xmlns:a16="http://schemas.microsoft.com/office/drawing/2014/main" id="{69C54A84-C555-4782-B3A4-B26C120002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10082" y="3735840"/>
                  <a:ext cx="918784" cy="6921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2A2427D2-1198-4F32-A2BD-32A9FBF2F633}"/>
                    </a:ext>
                  </a:extLst>
                </p:cNvPr>
                <p:cNvSpPr/>
                <p:nvPr/>
              </p:nvSpPr>
              <p:spPr>
                <a:xfrm>
                  <a:off x="7170042" y="3416957"/>
                  <a:ext cx="1932802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IL" sz="1600">
                      <a:solidFill>
                        <a:schemeClr val="accent1"/>
                      </a:solidFill>
                      <a:latin typeface="Helvetica Neue Light" panose="02000403000000020004" pitchFamily="2" charset="0"/>
                      <a:ea typeface="Helvetica Neue Light" panose="02000403000000020004" pitchFamily="2" charset="0"/>
                    </a:rPr>
                    <a:t>Health System Y1</a:t>
                  </a:r>
                </a:p>
              </p:txBody>
            </p:sp>
          </p:grp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AB693DB-7932-443D-B241-71BC93DDB24F}"/>
                </a:ext>
              </a:extLst>
            </p:cNvPr>
            <p:cNvGrpSpPr/>
            <p:nvPr/>
          </p:nvGrpSpPr>
          <p:grpSpPr>
            <a:xfrm>
              <a:off x="5692134" y="4451045"/>
              <a:ext cx="444471" cy="495987"/>
              <a:chOff x="5782925" y="4451045"/>
              <a:chExt cx="353680" cy="495987"/>
            </a:xfrm>
          </p:grpSpPr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6B03BD43-9908-472E-B4CF-94F284ADB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2925" y="4947032"/>
                <a:ext cx="353680" cy="0"/>
              </a:xfrm>
              <a:prstGeom prst="line">
                <a:avLst/>
              </a:prstGeom>
              <a:ln w="12700" cap="flat" cmpd="sng" algn="ctr">
                <a:solidFill>
                  <a:schemeClr val="accent4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BE3B518B-9795-42B4-B228-A1FA0823D7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82925" y="4451045"/>
                <a:ext cx="353680" cy="0"/>
              </a:xfrm>
              <a:prstGeom prst="line">
                <a:avLst/>
              </a:prstGeom>
              <a:ln w="12700" cap="flat" cmpd="sng" algn="ctr">
                <a:solidFill>
                  <a:schemeClr val="accent4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62788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41867-33F4-4E54-9930-32DF77392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Algorithmic Bias &amp; Discrimination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F74C9-0661-46BE-8884-1B885DEA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60" y="944175"/>
            <a:ext cx="10796400" cy="5800476"/>
          </a:xfrm>
        </p:spPr>
        <p:txBody>
          <a:bodyPr>
            <a:normAutofit/>
          </a:bodyPr>
          <a:lstStyle/>
          <a:p>
            <a:r>
              <a:rPr lang="en-US" b="1"/>
              <a:t>What is Algorithmic Bias?</a:t>
            </a:r>
          </a:p>
          <a:p>
            <a:pPr lvl="1"/>
            <a:r>
              <a:rPr lang="en-US"/>
              <a:t>Systematic and repeatable errors in a computer system that create unfair outcomes, such as privileging one arbitrary group of users over others</a:t>
            </a:r>
          </a:p>
          <a:p>
            <a:pPr lvl="1"/>
            <a:r>
              <a:rPr lang="en-US"/>
              <a:t>Occurs because: algorithm sees less samples of a specific group, uses social determinants for prediction, mostly unknown factors </a:t>
            </a:r>
          </a:p>
          <a:p>
            <a:pPr lvl="1"/>
            <a:r>
              <a:rPr lang="en-US" b="1"/>
              <a:t>A real challenge to solve</a:t>
            </a:r>
            <a:r>
              <a:rPr lang="en-US"/>
              <a:t>: looking for what’s hidden, low availability of sensitive data</a:t>
            </a:r>
          </a:p>
          <a:p>
            <a:endParaRPr lang="en-US"/>
          </a:p>
          <a:p>
            <a:r>
              <a:rPr lang="en-US" b="1"/>
              <a:t>Why should we care?</a:t>
            </a:r>
          </a:p>
          <a:p>
            <a:pPr lvl="1"/>
            <a:r>
              <a:rPr lang="en-US"/>
              <a:t>Responsibility – </a:t>
            </a:r>
            <a:r>
              <a:rPr lang="en-US" b="1"/>
              <a:t>we impact people’s lives </a:t>
            </a:r>
            <a:r>
              <a:rPr lang="en-US"/>
              <a:t>- make sure we are not introducing, perpetuating or amplifying discrimination  </a:t>
            </a:r>
          </a:p>
          <a:p>
            <a:pPr lvl="1"/>
            <a:r>
              <a:rPr lang="en-US"/>
              <a:t>Provide better, more accurate solutions for everyone</a:t>
            </a:r>
          </a:p>
          <a:p>
            <a:pPr lvl="1"/>
            <a:r>
              <a:rPr lang="en-US"/>
              <a:t>Doing what’s right – be a leader in the AI revolution</a:t>
            </a:r>
          </a:p>
        </p:txBody>
      </p:sp>
    </p:spTree>
    <p:extLst>
      <p:ext uri="{BB962C8B-B14F-4D97-AF65-F5344CB8AC3E}">
        <p14:creationId xmlns:p14="http://schemas.microsoft.com/office/powerpoint/2010/main" val="3374899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FBFF9-85FE-D108-7CC9-C65671326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defTabSz="609585" eaLnBrk="1" latinLnBrk="0" hangingPunct="1">
              <a:spcBef>
                <a:spcPct val="0"/>
              </a:spcBef>
              <a:buNone/>
            </a:pPr>
            <a:r>
              <a:rPr lang="en-US"/>
              <a:t>A Framework for Clinical Modelling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683A03-13D9-2BF5-EC11-4241048722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48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5542-644F-4EEC-B177-0F9C6443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61" y="95162"/>
            <a:ext cx="10150644" cy="584775"/>
          </a:xfrm>
        </p:spPr>
        <p:txBody>
          <a:bodyPr/>
          <a:lstStyle/>
          <a:p>
            <a:r>
              <a:rPr lang="en-US" sz="3200">
                <a:latin typeface="Helvetica Neue Light" panose="02000403000000020004" pitchFamily="2" charset="0"/>
                <a:ea typeface="Helvetica Neue Light" panose="02000403000000020004" pitchFamily="2" charset="0"/>
              </a:rPr>
              <a:t>Why Build Our Own Framework of Tools ?</a:t>
            </a:r>
            <a:endParaRPr lang="en-IL" sz="320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773B94-BFD5-4495-8FFF-9746EABC25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8902" y="1502489"/>
          <a:ext cx="11551865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353">
                  <a:extLst>
                    <a:ext uri="{9D8B030D-6E8A-4147-A177-3AD203B41FA5}">
                      <a16:colId xmlns:a16="http://schemas.microsoft.com/office/drawing/2014/main" val="2329276770"/>
                    </a:ext>
                  </a:extLst>
                </a:gridCol>
                <a:gridCol w="399632">
                  <a:extLst>
                    <a:ext uri="{9D8B030D-6E8A-4147-A177-3AD203B41FA5}">
                      <a16:colId xmlns:a16="http://schemas.microsoft.com/office/drawing/2014/main" val="1221730338"/>
                    </a:ext>
                  </a:extLst>
                </a:gridCol>
                <a:gridCol w="4146183">
                  <a:extLst>
                    <a:ext uri="{9D8B030D-6E8A-4147-A177-3AD203B41FA5}">
                      <a16:colId xmlns:a16="http://schemas.microsoft.com/office/drawing/2014/main" val="2958906307"/>
                    </a:ext>
                  </a:extLst>
                </a:gridCol>
                <a:gridCol w="4372697">
                  <a:extLst>
                    <a:ext uri="{9D8B030D-6E8A-4147-A177-3AD203B41FA5}">
                      <a16:colId xmlns:a16="http://schemas.microsoft.com/office/drawing/2014/main" val="2640872712"/>
                    </a:ext>
                  </a:extLst>
                </a:gridCol>
              </a:tblGrid>
              <a:tr h="306631">
                <a:tc>
                  <a:txBody>
                    <a:bodyPr/>
                    <a:lstStyle/>
                    <a:p>
                      <a:r>
                        <a:rPr lang="en-US" sz="2000" b="0" i="0">
                          <a:solidFill>
                            <a:schemeClr val="tx2"/>
                          </a:solidFill>
                          <a:latin typeface="Helvetica Neue Light"/>
                          <a:ea typeface="Helvetica Neue Light" panose="02000403000000020004" pitchFamily="2" charset="0"/>
                        </a:rPr>
                        <a:t>Need</a:t>
                      </a:r>
                      <a:endParaRPr lang="en-IL" sz="2000" b="0" i="0">
                        <a:solidFill>
                          <a:schemeClr val="tx2"/>
                        </a:solidFill>
                        <a:latin typeface="Helvetica Neue Light"/>
                        <a:ea typeface="Helvetica Neue Light" panose="020004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000" b="0" i="0">
                          <a:solidFill>
                            <a:schemeClr val="tx2"/>
                          </a:solidFill>
                          <a:latin typeface="Helvetica Neue Light"/>
                          <a:ea typeface="Helvetica Neue Light" panose="02000403000000020004" pitchFamily="2" charset="0"/>
                        </a:rPr>
                        <a:t>Existing Platforms</a:t>
                      </a:r>
                      <a:endParaRPr lang="en-IL" sz="2000" b="0" i="0">
                        <a:solidFill>
                          <a:schemeClr val="tx2"/>
                        </a:solidFill>
                        <a:latin typeface="Helvetica Neue Light"/>
                        <a:ea typeface="Helvetica Neue Light" panose="020004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2400" b="0">
                          <a:solidFill>
                            <a:schemeClr val="tx2"/>
                          </a:solidFill>
                        </a:rPr>
                        <a:t>Existing Platforms</a:t>
                      </a:r>
                      <a:endParaRPr lang="en-IL" sz="2400" b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L" sz="2000" b="0" i="0">
                          <a:solidFill>
                            <a:schemeClr val="tx2"/>
                          </a:solidFill>
                          <a:latin typeface="Helvetica Neue Light"/>
                          <a:ea typeface="Helvetica Neue Light" panose="02000403000000020004" pitchFamily="2" charset="0"/>
                        </a:rPr>
                        <a:t>Our Framework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5260"/>
                  </a:ext>
                </a:extLst>
              </a:tr>
              <a:tr h="259457"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en-US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Unified medical data model</a:t>
                      </a:r>
                      <a:endParaRPr lang="en-IL" sz="14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>
                          <a:solidFill>
                            <a:srgbClr val="00B050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✓</a:t>
                      </a:r>
                      <a:endParaRPr lang="en-IL" sz="1600" b="0" i="0" kern="1200">
                        <a:solidFill>
                          <a:srgbClr val="00B050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en-IL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Several exist, no dominance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lang="en-IL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The Repository Structure, performance optimized</a:t>
                      </a:r>
                      <a:endParaRPr lang="en-IL" sz="1400" b="0" i="0" kern="1200">
                        <a:solidFill>
                          <a:schemeClr val="accent3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855539"/>
                  </a:ext>
                </a:extLst>
              </a:tr>
              <a:tr h="636850"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en-US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Configurable</a:t>
                      </a:r>
                      <a:endParaRPr lang="en-IL" sz="14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n-US" sz="2400" b="0" i="0" kern="1200">
                          <a:solidFill>
                            <a:schemeClr val="accent2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~</a:t>
                      </a:r>
                      <a:endParaRPr lang="en-IL" sz="16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</a:rPr>
                        <a:t>Can adjust some parameters for models, </a:t>
                      </a:r>
                      <a:br>
                        <a:rPr lang="en-US" sz="1400" b="0" i="0">
                          <a:solidFill>
                            <a:srgbClr val="4E4E4E"/>
                          </a:solidFill>
                          <a:latin typeface="Helvetica Neue Light"/>
                          <a:ea typeface="Helvetica Neue Light" panose="02000403000000020004" pitchFamily="2" charset="0"/>
                        </a:rPr>
                      </a:br>
                      <a:r>
                        <a:rPr lang="en-US" sz="1400" b="0" i="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</a:rPr>
                        <a:t>but can’t configure the WHOLE process </a:t>
                      </a:r>
                      <a:br>
                        <a:rPr lang="en-US" sz="1400" b="0" i="0">
                          <a:solidFill>
                            <a:srgbClr val="4E4E4E"/>
                          </a:solidFill>
                          <a:latin typeface="Helvetica Neue Light"/>
                          <a:ea typeface="Helvetica Neue Light" panose="02000403000000020004" pitchFamily="2" charset="0"/>
                        </a:rPr>
                      </a:br>
                      <a:r>
                        <a:rPr lang="en-US" sz="1400" b="0" i="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</a:rPr>
                        <a:t>and need to do it in code</a:t>
                      </a:r>
                      <a:endParaRPr lang="en-US" sz="1600" b="0" i="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en-US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Scriptable and Configurable Model Language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27210"/>
                  </a:ext>
                </a:extLst>
              </a:tr>
              <a:tr h="448154"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en-US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Rich and varied features set</a:t>
                      </a:r>
                      <a:endParaRPr lang="en-IL" sz="14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n-US" sz="1600" b="0" i="0" kern="1200">
                          <a:solidFill>
                            <a:schemeClr val="accent2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X</a:t>
                      </a:r>
                      <a:endParaRPr lang="en-IL" sz="16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Need to rewrite for each project</a:t>
                      </a:r>
                      <a:endParaRPr lang="en-IL" sz="14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lang="en-IL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Feature generation re-usable within framework </a:t>
                      </a:r>
                      <a:br>
                        <a:rPr lang="en-US" sz="1400" b="0" i="0" kern="1200">
                          <a:solidFill>
                            <a:srgbClr val="4E4E4E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</a:br>
                      <a:r>
                        <a:rPr lang="en-IL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and extendible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0193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en-US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Analysis Tools</a:t>
                      </a:r>
                      <a:endParaRPr lang="en-IL" sz="14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n-US" sz="1600" b="0" i="0" kern="1200">
                          <a:solidFill>
                            <a:schemeClr val="accent2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X</a:t>
                      </a:r>
                      <a:endParaRPr lang="en-IL" sz="16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Very basic, Not matching medical analysis</a:t>
                      </a:r>
                      <a:endParaRPr lang="en-IL" sz="14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en-IL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Rich set of performance analysis tools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79665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en-US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Efficient in memory and speed</a:t>
                      </a:r>
                      <a:endParaRPr lang="en-IL" sz="14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>
                        <a:lnSpc>
                          <a:spcPts val="800"/>
                        </a:lnSpc>
                      </a:pPr>
                      <a:r>
                        <a:rPr lang="en-US" sz="2400" b="0" i="0" kern="1200">
                          <a:solidFill>
                            <a:schemeClr val="accent2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~</a:t>
                      </a:r>
                      <a:endParaRPr lang="en-IL" sz="24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Training runs OK, the rest is highly not efficient</a:t>
                      </a:r>
                      <a:endParaRPr lang="en-IL" sz="14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lang="en-IL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Extremely efficient, low footprint, handles large data </a:t>
                      </a:r>
                      <a:endParaRPr lang="en-IL" sz="1400" b="0" i="0" kern="1200">
                        <a:solidFill>
                          <a:schemeClr val="accent3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773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lang="en-US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All encompassing </a:t>
                      </a:r>
                      <a:endParaRPr lang="en-IL" sz="1400" b="0" i="0" kern="1200">
                        <a:solidFill>
                          <a:schemeClr val="accent3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n-US" sz="1600" b="0" i="0" kern="1200">
                          <a:solidFill>
                            <a:schemeClr val="accent2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X</a:t>
                      </a:r>
                      <a:endParaRPr lang="en-IL" sz="16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Often start from matrix</a:t>
                      </a:r>
                      <a:endParaRPr lang="en-IL" sz="14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en-IL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Support the whole “production line”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50745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en-US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Productization</a:t>
                      </a:r>
                      <a:endParaRPr lang="en-IL" sz="14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n-US" sz="1600" b="0" i="0" kern="1200">
                          <a:solidFill>
                            <a:schemeClr val="accent2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X</a:t>
                      </a:r>
                      <a:endParaRPr lang="en-IL" sz="16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Hard, need to write all the missing stuff</a:t>
                      </a:r>
                      <a:endParaRPr lang="en-IL" sz="14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lang="en-IL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High starting point </a:t>
                      </a:r>
                      <a:endParaRPr lang="en-IL" sz="1400" b="0" i="0" kern="1200">
                        <a:solidFill>
                          <a:schemeClr val="accent3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889736"/>
                  </a:ext>
                </a:extLst>
              </a:tr>
              <a:tr h="448154"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en-US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Easy extension</a:t>
                      </a:r>
                      <a:endParaRPr lang="en-IL" sz="14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n-US" sz="1600" b="0" i="0" kern="1200">
                          <a:solidFill>
                            <a:schemeClr val="accent2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X</a:t>
                      </a:r>
                      <a:endParaRPr lang="en-IL" sz="16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Often hard to make changes. </a:t>
                      </a:r>
                      <a:br>
                        <a:rPr lang="en-US" sz="1400" b="0" i="0" kern="1200">
                          <a:solidFill>
                            <a:srgbClr val="4E4E4E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</a:br>
                      <a:r>
                        <a:rPr lang="en-US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Users tend to stick to the available tools</a:t>
                      </a:r>
                      <a:endParaRPr lang="en-IL" sz="14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lang="en-IL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Built to extend </a:t>
                      </a:r>
                      <a:endParaRPr lang="en-IL" sz="1400" b="0" i="0" kern="1200">
                        <a:solidFill>
                          <a:schemeClr val="accent3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9373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l" defTabSz="609585" rtl="0" eaLnBrk="1" latinLnBrk="0" hangingPunct="1"/>
                      <a:r>
                        <a:rPr lang="en-US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Group effort</a:t>
                      </a:r>
                      <a:endParaRPr lang="en-IL" sz="14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n-US" sz="1600" b="0" i="0" kern="1200">
                          <a:solidFill>
                            <a:schemeClr val="accent2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X</a:t>
                      </a:r>
                      <a:endParaRPr lang="en-IL" sz="16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Each project development is independent of others</a:t>
                      </a:r>
                      <a:endParaRPr lang="en-IL" sz="1400" b="0" i="0" kern="1200">
                        <a:solidFill>
                          <a:schemeClr val="accent3"/>
                        </a:solidFill>
                        <a:latin typeface="Helvetica Neue Light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lang="en-IL" sz="1400" b="0" i="0" kern="1200">
                          <a:solidFill>
                            <a:schemeClr val="accent3"/>
                          </a:solidFill>
                          <a:latin typeface="Helvetica Neue Light"/>
                          <a:ea typeface="Helvetica Neue Light" panose="02000403000000020004" pitchFamily="2" charset="0"/>
                          <a:cs typeface="+mn-cs"/>
                        </a:rPr>
                        <a:t>Reusable, sharable, extensions shared by whole team </a:t>
                      </a:r>
                      <a:endParaRPr lang="en-IL" sz="1400" b="0" i="0" kern="1200">
                        <a:solidFill>
                          <a:schemeClr val="accent3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94298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E8AF06D-06F0-4E27-999E-A4EEE3075079}"/>
              </a:ext>
            </a:extLst>
          </p:cNvPr>
          <p:cNvSpPr txBox="1"/>
          <p:nvPr/>
        </p:nvSpPr>
        <p:spPr>
          <a:xfrm>
            <a:off x="458903" y="1040824"/>
            <a:ext cx="10524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</a:rPr>
              <a:t>R, MATLAB, </a:t>
            </a:r>
            <a:r>
              <a:rPr kumimoji="0" lang="en-US" sz="2000" u="none" strike="noStrike" kern="1200" cap="none" spc="0" normalizeH="0" baseline="0" noProof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</a:rPr>
              <a:t>SciKit</a:t>
            </a:r>
            <a:r>
              <a:rPr kumimoji="0" lang="en-US" sz="200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</a:rPr>
              <a:t>-Learn, TensorFlow, Spark  (and extensions), etc. – all offer partial solutions.</a:t>
            </a:r>
          </a:p>
        </p:txBody>
      </p:sp>
    </p:spTree>
    <p:extLst>
      <p:ext uri="{BB962C8B-B14F-4D97-AF65-F5344CB8AC3E}">
        <p14:creationId xmlns:p14="http://schemas.microsoft.com/office/powerpoint/2010/main" val="3940866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lternate Process 32">
            <a:extLst>
              <a:ext uri="{FF2B5EF4-FFF2-40B4-BE49-F238E27FC236}">
                <a16:creationId xmlns:a16="http://schemas.microsoft.com/office/drawing/2014/main" id="{3CC36780-A2C6-B096-DE8B-2EA68FF25613}"/>
              </a:ext>
            </a:extLst>
          </p:cNvPr>
          <p:cNvSpPr/>
          <p:nvPr/>
        </p:nvSpPr>
        <p:spPr>
          <a:xfrm>
            <a:off x="6395432" y="2589638"/>
            <a:ext cx="1877812" cy="3811152"/>
          </a:xfrm>
          <a:prstGeom prst="flowChartAlternateProcess">
            <a:avLst/>
          </a:prstGeom>
          <a:solidFill>
            <a:srgbClr val="D4EEF9">
              <a:alpha val="50196"/>
            </a:srgbClr>
          </a:solidFill>
          <a:ln>
            <a:solidFill>
              <a:schemeClr val="bg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Modelling Pipeline</a:t>
            </a:r>
          </a:p>
        </p:txBody>
      </p:sp>
      <p:sp>
        <p:nvSpPr>
          <p:cNvPr id="32" name="Alternate Process 31">
            <a:extLst>
              <a:ext uri="{FF2B5EF4-FFF2-40B4-BE49-F238E27FC236}">
                <a16:creationId xmlns:a16="http://schemas.microsoft.com/office/drawing/2014/main" id="{E18F107C-6456-F249-0BE9-D142D50A8BB6}"/>
              </a:ext>
            </a:extLst>
          </p:cNvPr>
          <p:cNvSpPr/>
          <p:nvPr/>
        </p:nvSpPr>
        <p:spPr>
          <a:xfrm>
            <a:off x="643943" y="4034791"/>
            <a:ext cx="5151549" cy="1683427"/>
          </a:xfrm>
          <a:prstGeom prst="flowChartAlternateProcess">
            <a:avLst/>
          </a:prstGeom>
          <a:solidFill>
            <a:srgbClr val="D4EEF9">
              <a:alpha val="50196"/>
            </a:srgbClr>
          </a:solidFill>
          <a:ln>
            <a:solidFill>
              <a:schemeClr val="bg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Cohort Definition Pipeline</a:t>
            </a:r>
          </a:p>
        </p:txBody>
      </p:sp>
      <p:sp>
        <p:nvSpPr>
          <p:cNvPr id="7" name="Alternate Process 6">
            <a:extLst>
              <a:ext uri="{FF2B5EF4-FFF2-40B4-BE49-F238E27FC236}">
                <a16:creationId xmlns:a16="http://schemas.microsoft.com/office/drawing/2014/main" id="{5F76478A-CC33-7B37-91F6-9C340663CA12}"/>
              </a:ext>
            </a:extLst>
          </p:cNvPr>
          <p:cNvSpPr/>
          <p:nvPr/>
        </p:nvSpPr>
        <p:spPr>
          <a:xfrm>
            <a:off x="643944" y="1632182"/>
            <a:ext cx="5151549" cy="1593258"/>
          </a:xfrm>
          <a:prstGeom prst="flowChartAlternateProcess">
            <a:avLst/>
          </a:prstGeom>
          <a:solidFill>
            <a:srgbClr val="D4EEF9">
              <a:alpha val="50196"/>
            </a:srgbClr>
          </a:solidFill>
          <a:ln>
            <a:solidFill>
              <a:schemeClr val="bg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Data Load Pipeline</a:t>
            </a:r>
          </a:p>
        </p:txBody>
      </p:sp>
      <p:sp>
        <p:nvSpPr>
          <p:cNvPr id="34" name="Line 13">
            <a:extLst>
              <a:ext uri="{FF2B5EF4-FFF2-40B4-BE49-F238E27FC236}">
                <a16:creationId xmlns:a16="http://schemas.microsoft.com/office/drawing/2014/main" id="{7B8C13E7-824F-498E-97E9-890916DC06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35936" y="3578282"/>
            <a:ext cx="2180444" cy="397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ea typeface="Helvetica Neue Light" panose="02000403000000020004" pitchFamily="2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4D4CA4B-4740-4ACD-9D4E-61267B0DE903}"/>
              </a:ext>
            </a:extLst>
          </p:cNvPr>
          <p:cNvGrpSpPr/>
          <p:nvPr/>
        </p:nvGrpSpPr>
        <p:grpSpPr>
          <a:xfrm>
            <a:off x="779463" y="2018564"/>
            <a:ext cx="11127370" cy="4062210"/>
            <a:chOff x="779463" y="2018564"/>
            <a:chExt cx="11127370" cy="4062210"/>
          </a:xfrm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BF64A948-FCC2-4E82-9023-BED25D564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463" y="2018564"/>
              <a:ext cx="1589088" cy="73501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ea typeface="Helvetica Neue Light" panose="02000403000000020004" pitchFamily="2" charset="0"/>
              </a:endParaRPr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E28F317A-0242-4AC7-8C4A-3588D3040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888" y="2018564"/>
              <a:ext cx="1592263" cy="735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ea typeface="Helvetica Neue Light" panose="02000403000000020004" pitchFamily="2" charset="0"/>
              </a:endParaRP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8C4A480D-0DA3-46B0-BBFE-6DB84FA71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888" y="4437914"/>
              <a:ext cx="1592263" cy="735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ea typeface="Helvetica Neue Light" panose="02000403000000020004" pitchFamily="2" charset="0"/>
              </a:endParaRPr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EB364F8E-E764-4A7F-BE23-31B5C184E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4151" y="3210777"/>
              <a:ext cx="1592263" cy="7350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ea typeface="Helvetica Neue Light" panose="02000403000000020004" pitchFamily="2" charset="0"/>
              </a:endParaRPr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6AC25068-A16D-417F-AADB-A3667FC34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4151" y="4309124"/>
              <a:ext cx="1592263" cy="17716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ea typeface="Helvetica Neue Light" panose="02000403000000020004" pitchFamily="2" charset="0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889C6538-6CFD-4FC9-B25F-F6E2A4357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7745" y="3210777"/>
              <a:ext cx="1589088" cy="735013"/>
            </a:xfrm>
            <a:prstGeom prst="rect">
              <a:avLst/>
            </a:prstGeom>
            <a:solidFill>
              <a:schemeClr val="accent3"/>
            </a:solidFill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ea typeface="Helvetica Neue Light" panose="02000403000000020004" pitchFamily="2" charset="0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181116A4-252B-4050-A99F-0CED35D15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463" y="4437914"/>
              <a:ext cx="1589088" cy="73501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ea typeface="Helvetica Neue Light" panose="02000403000000020004" pitchFamily="2" charset="0"/>
              </a:endParaRPr>
            </a:p>
          </p:txBody>
        </p:sp>
        <p:sp>
          <p:nvSpPr>
            <p:cNvPr id="45" name="Rectangle 8">
              <a:extLst>
                <a:ext uri="{FF2B5EF4-FFF2-40B4-BE49-F238E27FC236}">
                  <a16:creationId xmlns:a16="http://schemas.microsoft.com/office/drawing/2014/main" id="{9154F875-CE2E-E567-6312-1D4748858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1634" y="3210777"/>
              <a:ext cx="1592263" cy="7350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ea typeface="Helvetica Neue Light" panose="02000403000000020004" pitchFamily="2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161" y="95162"/>
            <a:ext cx="10150644" cy="584775"/>
          </a:xfrm>
        </p:spPr>
        <p:txBody>
          <a:bodyPr/>
          <a:lstStyle/>
          <a:p>
            <a:r>
              <a:rPr lang="en-US">
                <a:latin typeface="+mn-lt"/>
                <a:ea typeface="Helvetica Neue Light" panose="02000403000000020004" pitchFamily="2" charset="0"/>
              </a:rPr>
              <a:t>Model Construction – overview</a:t>
            </a:r>
            <a:endParaRPr lang="he-IL">
              <a:latin typeface="+mn-lt"/>
              <a:ea typeface="Helvetica Neue Light" panose="02000403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259" y="1117190"/>
            <a:ext cx="10796400" cy="3572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accent3"/>
                </a:solidFill>
                <a:latin typeface="+mn-lt"/>
                <a:ea typeface="Helvetica Neue Light" panose="02000403000000020004" pitchFamily="2" charset="0"/>
              </a:rPr>
              <a:t>A unified toolset and language to define and work with ML projects.</a:t>
            </a:r>
            <a:endParaRPr lang="he-IL" sz="2000">
              <a:latin typeface="+mn-lt"/>
              <a:ea typeface="Helvetica Neue Light" panose="02000403000000020004" pitchFamily="2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41980" y="2016645"/>
            <a:ext cx="1576252" cy="748938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Helvetica Neue Light" panose="02000403000000020004" pitchFamily="2" charset="0"/>
              </a:rPr>
              <a:t>Raw Data</a:t>
            </a:r>
            <a:endParaRPr kumimoji="0" lang="he-IL" sz="160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038658" y="2004499"/>
            <a:ext cx="1575922" cy="748938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Helvetica Neue Light" panose="02000403000000020004" pitchFamily="2" charset="0"/>
              </a:rPr>
              <a:t>Repository</a:t>
            </a:r>
            <a:endParaRPr kumimoji="0" lang="he-IL" sz="160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76135" y="4445489"/>
            <a:ext cx="1576252" cy="748938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Helvetica Neue Light" panose="02000403000000020004" pitchFamily="2" charset="0"/>
              </a:rPr>
              <a:t>Cohort</a:t>
            </a:r>
            <a:endParaRPr kumimoji="0" lang="he-IL" sz="160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440874" y="2589638"/>
            <a:ext cx="1627294" cy="1392582"/>
          </a:xfrm>
          <a:prstGeom prst="straightConnector1">
            <a:avLst/>
          </a:prstGeom>
          <a:ln>
            <a:noFill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4038493" y="4445489"/>
            <a:ext cx="1576252" cy="712775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Helvetica Neue Light" panose="02000403000000020004" pitchFamily="2" charset="0"/>
              </a:rPr>
              <a:t>Train/Test Lists</a:t>
            </a:r>
            <a:endParaRPr kumimoji="0" lang="he-IL" sz="160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59703" y="2071255"/>
            <a:ext cx="1470543" cy="3017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Helvetica Neue Light" panose="02000403000000020004" pitchFamily="2" charset="0"/>
              </a:rPr>
              <a:t>Semi Automated</a:t>
            </a:r>
            <a:endParaRPr kumimoji="0" lang="he-IL" sz="110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79460" y="3287132"/>
            <a:ext cx="735875" cy="24383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Helvetica Neue Light" panose="02000403000000020004" pitchFamily="2" charset="0"/>
              </a:rPr>
              <a:t>Optional</a:t>
            </a:r>
            <a:endParaRPr kumimoji="0" lang="he-IL" sz="110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13112" y="4841849"/>
            <a:ext cx="806695" cy="8403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Helvetica Neue Light" panose="02000403000000020004" pitchFamily="2" charset="0"/>
              </a:rPr>
              <a:t>Sampling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Helvetica Neue Light" panose="02000403000000020004" pitchFamily="2" charset="0"/>
              </a:rPr>
              <a:t>Filtering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Helvetica Neue Light" panose="02000403000000020004" pitchFamily="2" charset="0"/>
              </a:rPr>
              <a:t>Matching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Helvetica Neue Light" panose="02000403000000020004" pitchFamily="2" charset="0"/>
              </a:rPr>
              <a:t>Splitting</a:t>
            </a:r>
            <a:endParaRPr kumimoji="0" lang="he-IL" sz="110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541118" y="3168939"/>
            <a:ext cx="1576252" cy="748938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Helvetica Neue Light" panose="02000403000000020004" pitchFamily="2" charset="0"/>
              </a:rPr>
              <a:t>Modeling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Helvetica Neue Light" panose="02000403000000020004" pitchFamily="2" charset="0"/>
              </a:rPr>
              <a:t>&amp; Testing</a:t>
            </a:r>
            <a:endParaRPr kumimoji="0" lang="he-IL" sz="160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541118" y="4419474"/>
            <a:ext cx="1576252" cy="1783928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Helvetica Neue Light" panose="02000403000000020004" pitchFamily="2" charset="0"/>
              </a:rPr>
              <a:t>Configure: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Helvetica Neue Light" panose="02000403000000020004" pitchFamily="2" charset="0"/>
              </a:rPr>
              <a:t>Cleaning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Helvetica Neue Light" panose="02000403000000020004" pitchFamily="2" charset="0"/>
              </a:rPr>
              <a:t>Features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Helvetica Neue Light" panose="02000403000000020004" pitchFamily="2" charset="0"/>
              </a:rPr>
              <a:t>Selection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accent3"/>
                </a:solidFill>
                <a:ea typeface="Helvetica Neue Light" panose="02000403000000020004" pitchFamily="2" charset="0"/>
              </a:rPr>
              <a:t>Imputations</a:t>
            </a:r>
            <a:endParaRPr kumimoji="0" lang="en-US" sz="120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Helvetica Neue Light" panose="02000403000000020004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Helvetica Neue Light" panose="02000403000000020004" pitchFamily="2" charset="0"/>
              </a:rPr>
              <a:t>Normalization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Helvetica Neue Light" panose="02000403000000020004" pitchFamily="2" charset="0"/>
              </a:rPr>
              <a:t>Model</a:t>
            </a:r>
            <a:endParaRPr kumimoji="0" lang="he-IL" sz="120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0316381" y="3191111"/>
            <a:ext cx="1601202" cy="748938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Helvetica Neue Light" panose="02000403000000020004" pitchFamily="2" charset="0"/>
              </a:rPr>
              <a:t>Export as </a:t>
            </a:r>
            <a:r>
              <a:rPr kumimoji="0" lang="en-US" sz="160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Helvetica Neue Light" panose="02000403000000020004" pitchFamily="2" charset="0"/>
              </a:rPr>
              <a:t>AlgoMarker</a:t>
            </a:r>
            <a:endParaRPr kumimoji="0" lang="he-IL" sz="16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35" name="Line 13">
            <a:extLst>
              <a:ext uri="{FF2B5EF4-FFF2-40B4-BE49-F238E27FC236}">
                <a16:creationId xmlns:a16="http://schemas.microsoft.com/office/drawing/2014/main" id="{F0531FBB-F49E-42F4-88D4-285B9143BC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8551" y="2386070"/>
            <a:ext cx="1684338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ea typeface="Helvetica Neue Light" panose="02000403000000020004" pitchFamily="2" charset="0"/>
            </a:endParaRPr>
          </a:p>
        </p:txBody>
      </p:sp>
      <p:sp>
        <p:nvSpPr>
          <p:cNvPr id="36" name="Line 13">
            <a:extLst>
              <a:ext uri="{FF2B5EF4-FFF2-40B4-BE49-F238E27FC236}">
                <a16:creationId xmlns:a16="http://schemas.microsoft.com/office/drawing/2014/main" id="{0B054325-2629-4E20-80C5-62453F9BEE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8551" y="4805420"/>
            <a:ext cx="1684338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ea typeface="Helvetica Neue Light" panose="02000403000000020004" pitchFamily="2" charset="0"/>
            </a:endParaRPr>
          </a:p>
        </p:txBody>
      </p:sp>
      <p:sp>
        <p:nvSpPr>
          <p:cNvPr id="37" name="Line 13">
            <a:extLst>
              <a:ext uri="{FF2B5EF4-FFF2-40B4-BE49-F238E27FC236}">
                <a16:creationId xmlns:a16="http://schemas.microsoft.com/office/drawing/2014/main" id="{232C4D7A-7B0E-47C7-ABE3-0589E297A6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49813" y="3578283"/>
            <a:ext cx="1684338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ea typeface="Helvetica Neue Light" panose="02000403000000020004" pitchFamily="2" charset="0"/>
            </a:endParaRPr>
          </a:p>
        </p:txBody>
      </p:sp>
      <p:sp>
        <p:nvSpPr>
          <p:cNvPr id="39" name="Line 13">
            <a:extLst>
              <a:ext uri="{FF2B5EF4-FFF2-40B4-BE49-F238E27FC236}">
                <a16:creationId xmlns:a16="http://schemas.microsoft.com/office/drawing/2014/main" id="{EC0EF30E-2E10-4569-A7A4-967C9DF7C5D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4006850" y="3595745"/>
            <a:ext cx="1684338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headEnd type="non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ea typeface="Helvetica Neue Light" panose="02000403000000020004" pitchFamily="2" charset="0"/>
            </a:endParaRPr>
          </a:p>
        </p:txBody>
      </p:sp>
      <p:sp>
        <p:nvSpPr>
          <p:cNvPr id="41" name="Line 13">
            <a:extLst>
              <a:ext uri="{FF2B5EF4-FFF2-40B4-BE49-F238E27FC236}">
                <a16:creationId xmlns:a16="http://schemas.microsoft.com/office/drawing/2014/main" id="{BB8333B7-6775-4232-B32C-E1F573F80CB3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166406" y="4134420"/>
            <a:ext cx="349409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ea typeface="Helvetica Neue Light" panose="0200040300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1FDD2B-19DD-5D9C-151B-607156C5F858}"/>
              </a:ext>
            </a:extLst>
          </p:cNvPr>
          <p:cNvSpPr txBox="1"/>
          <p:nvPr/>
        </p:nvSpPr>
        <p:spPr>
          <a:xfrm>
            <a:off x="2562797" y="2421670"/>
            <a:ext cx="1804655" cy="76944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Helvetica Neue Light" panose="02000403000000020004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Unification (</a:t>
            </a:r>
            <a:r>
              <a:rPr lang="en-US" err="1"/>
              <a:t>Loinc</a:t>
            </a:r>
            <a:r>
              <a:rPr lang="en-US"/>
              <a:t>)</a:t>
            </a:r>
          </a:p>
          <a:p>
            <a:r>
              <a:rPr lang="en-US"/>
              <a:t>Unit translation</a:t>
            </a:r>
          </a:p>
          <a:p>
            <a:r>
              <a:rPr lang="en-US"/>
              <a:t>Resolution alignment</a:t>
            </a:r>
          </a:p>
          <a:p>
            <a:r>
              <a:rPr lang="en-US"/>
              <a:t>Ontology mapping 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08F2CB89-A152-2A0C-6285-1A49D03DD288}"/>
              </a:ext>
            </a:extLst>
          </p:cNvPr>
          <p:cNvCxnSpPr>
            <a:cxnSpLocks/>
            <a:endCxn id="23" idx="0"/>
          </p:cNvCxnSpPr>
          <p:nvPr/>
        </p:nvCxnSpPr>
        <p:spPr>
          <a:xfrm rot="10800000" flipV="1">
            <a:off x="1574007" y="3578282"/>
            <a:ext cx="3275012" cy="859631"/>
          </a:xfrm>
          <a:prstGeom prst="bentConnector2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headEnd type="non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Rounded Rectangle 10">
            <a:extLst>
              <a:ext uri="{FF2B5EF4-FFF2-40B4-BE49-F238E27FC236}">
                <a16:creationId xmlns:a16="http://schemas.microsoft.com/office/drawing/2014/main" id="{11B23C44-E5A3-0E17-2C36-B4FC57355761}"/>
              </a:ext>
            </a:extLst>
          </p:cNvPr>
          <p:cNvSpPr/>
          <p:nvPr/>
        </p:nvSpPr>
        <p:spPr>
          <a:xfrm>
            <a:off x="8411963" y="4029864"/>
            <a:ext cx="1861190" cy="102485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defTabSz="914400">
              <a:defRPr/>
            </a:pPr>
            <a:r>
              <a:rPr lang="en-US" sz="1100">
                <a:solidFill>
                  <a:schemeClr val="tx2"/>
                </a:solidFill>
                <a:ea typeface="Helvetica Neue Light" panose="02000403000000020004" pitchFamily="2" charset="0"/>
              </a:rPr>
              <a:t>Bootstrap &amp; simulation</a:t>
            </a:r>
          </a:p>
          <a:p>
            <a:pPr defTabSz="914400">
              <a:defRPr/>
            </a:pPr>
            <a:r>
              <a:rPr lang="en-US" sz="1100">
                <a:solidFill>
                  <a:schemeClr val="tx2"/>
                </a:solidFill>
                <a:ea typeface="Helvetica Neue Light" panose="02000403000000020004" pitchFamily="2" charset="0"/>
              </a:rPr>
              <a:t>Explainability</a:t>
            </a:r>
          </a:p>
          <a:p>
            <a:pPr defTabSz="914400">
              <a:defRPr/>
            </a:pPr>
            <a:r>
              <a:rPr lang="en-US" sz="1100">
                <a:solidFill>
                  <a:schemeClr val="tx2"/>
                </a:solidFill>
                <a:ea typeface="Helvetica Neue Light" panose="02000403000000020004" pitchFamily="2" charset="0"/>
              </a:rPr>
              <a:t>Fairness</a:t>
            </a:r>
          </a:p>
          <a:p>
            <a:pPr defTabSz="914400">
              <a:defRPr/>
            </a:pPr>
            <a:r>
              <a:rPr lang="en-US" sz="1100">
                <a:solidFill>
                  <a:schemeClr val="tx2"/>
                </a:solidFill>
                <a:ea typeface="Helvetica Neue Light" panose="02000403000000020004" pitchFamily="2" charset="0"/>
              </a:rPr>
              <a:t>Calibration</a:t>
            </a:r>
          </a:p>
          <a:p>
            <a:pPr defTabSz="914400">
              <a:defRPr/>
            </a:pPr>
            <a:r>
              <a:rPr lang="en-US" sz="1100">
                <a:solidFill>
                  <a:schemeClr val="tx2"/>
                </a:solidFill>
                <a:ea typeface="Helvetica Neue Light" panose="02000403000000020004" pitchFamily="2" charset="0"/>
              </a:rPr>
              <a:t>External validation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60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C8392CF-C922-26CD-EA4B-EAEEB5937EBC}"/>
              </a:ext>
            </a:extLst>
          </p:cNvPr>
          <p:cNvSpPr/>
          <p:nvPr/>
        </p:nvSpPr>
        <p:spPr>
          <a:xfrm>
            <a:off x="8488444" y="3225440"/>
            <a:ext cx="1576252" cy="748938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Helvetica Neue Light" panose="02000403000000020004" pitchFamily="2" charset="0"/>
              </a:rPr>
              <a:t>Modeling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Helvetica Neue Light" panose="02000403000000020004" pitchFamily="2" charset="0"/>
              </a:rPr>
              <a:t>&amp; Testing</a:t>
            </a:r>
            <a:endParaRPr kumimoji="0" lang="he-IL" sz="160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173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FBFF9-85FE-D108-7CC9-C65671326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454" y="2190613"/>
            <a:ext cx="6450059" cy="672347"/>
          </a:xfrm>
        </p:spPr>
        <p:txBody>
          <a:bodyPr/>
          <a:lstStyle/>
          <a:p>
            <a:pPr defTabSz="609585" eaLnBrk="1" latinLnBrk="0" hangingPunct="1">
              <a:spcBef>
                <a:spcPct val="0"/>
              </a:spcBef>
              <a:buNone/>
            </a:pPr>
            <a:r>
              <a:rPr lang="en-US"/>
              <a:t>Working the Data by Examples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683A03-13D9-2BF5-EC11-4241048722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Challenges and Biases </a:t>
            </a:r>
          </a:p>
        </p:txBody>
      </p:sp>
    </p:spTree>
    <p:extLst>
      <p:ext uri="{BB962C8B-B14F-4D97-AF65-F5344CB8AC3E}">
        <p14:creationId xmlns:p14="http://schemas.microsoft.com/office/powerpoint/2010/main" val="326787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CC995-B92C-4311-9859-8B68883A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61" y="54157"/>
            <a:ext cx="10150644" cy="66678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3600"/>
              <a:t>Not Understanding The Clinical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12609-3FBB-4AE9-8424-18124A0BA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6516414" cy="509554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/>
              <a:t>Example: </a:t>
            </a:r>
            <a:r>
              <a:rPr lang="en-US" sz="2000" b="1"/>
              <a:t>A model trying to predict pre-eclampsia</a:t>
            </a:r>
          </a:p>
          <a:p>
            <a:pPr>
              <a:lnSpc>
                <a:spcPct val="90000"/>
              </a:lnSpc>
            </a:pPr>
            <a:r>
              <a:rPr lang="en-US" sz="2000"/>
              <a:t>Team developed a model and saw interesting results </a:t>
            </a:r>
          </a:p>
          <a:p>
            <a:pPr>
              <a:lnSpc>
                <a:spcPct val="90000"/>
              </a:lnSpc>
            </a:pPr>
            <a:r>
              <a:rPr lang="en-US" sz="2000"/>
              <a:t>Trying to analyze the results they saw that one of the significant signals came from Magnesium 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 marL="0" indent="0">
              <a:lnSpc>
                <a:spcPct val="90000"/>
              </a:lnSpc>
              <a:buNone/>
            </a:pPr>
            <a:endParaRPr lang="en-US" sz="2000" b="1"/>
          </a:p>
          <a:p>
            <a:pPr marL="0" indent="0">
              <a:lnSpc>
                <a:spcPct val="90000"/>
              </a:lnSpc>
              <a:buNone/>
            </a:pPr>
            <a:r>
              <a:rPr lang="en-US" sz="2000" b="1"/>
              <a:t>Problem ?</a:t>
            </a:r>
            <a:br>
              <a:rPr lang="en-US" sz="2000"/>
            </a:br>
            <a:endParaRPr lang="en-US" sz="2000"/>
          </a:p>
          <a:p>
            <a:pPr marL="0" indent="0">
              <a:lnSpc>
                <a:spcPct val="90000"/>
              </a:lnSpc>
              <a:buNone/>
            </a:pPr>
            <a:endParaRPr lang="en-US" sz="2000"/>
          </a:p>
          <a:p>
            <a:pPr marL="0" indent="0">
              <a:lnSpc>
                <a:spcPct val="90000"/>
              </a:lnSpc>
              <a:buNone/>
            </a:pPr>
            <a:endParaRPr lang="en-US" sz="2000"/>
          </a:p>
          <a:p>
            <a:pPr marL="0" indent="0">
              <a:lnSpc>
                <a:spcPct val="90000"/>
              </a:lnSpc>
              <a:buNone/>
            </a:pPr>
            <a:endParaRPr lang="en-US" sz="2000"/>
          </a:p>
          <a:p>
            <a:pPr marL="0" indent="0">
              <a:lnSpc>
                <a:spcPct val="90000"/>
              </a:lnSpc>
              <a:buNone/>
            </a:pPr>
            <a:endParaRPr lang="en-US" sz="2000"/>
          </a:p>
          <a:p>
            <a:pPr marL="0" indent="0">
              <a:lnSpc>
                <a:spcPct val="90000"/>
              </a:lnSpc>
              <a:buNone/>
            </a:pPr>
            <a:r>
              <a:rPr lang="en-US" sz="2000"/>
              <a:t>Wrong Time Stamp for re-eclampsia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/>
              <a:t>Solution: Clipping input to meaningful date</a:t>
            </a:r>
          </a:p>
        </p:txBody>
      </p:sp>
      <p:pic>
        <p:nvPicPr>
          <p:cNvPr id="4" name="Picture 2" descr="Angel Vs Devil Clipart Image">
            <a:extLst>
              <a:ext uri="{FF2B5EF4-FFF2-40B4-BE49-F238E27FC236}">
                <a16:creationId xmlns:a16="http://schemas.microsoft.com/office/drawing/2014/main" id="{1D40618F-02AE-9E48-B66E-7124B1D2F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17" r="60372" b="24659"/>
          <a:stretch/>
        </p:blipFill>
        <p:spPr bwMode="auto">
          <a:xfrm flipH="1">
            <a:off x="5637297" y="2627086"/>
            <a:ext cx="971406" cy="112083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86B74-D134-FA4B-98A7-713A2E7CC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722" y="1458248"/>
            <a:ext cx="1943106" cy="1267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FB427B-CE15-E249-9DD1-BFA8243AB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807" y="1463271"/>
            <a:ext cx="2535144" cy="1267572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49688E5C-C2AF-E34F-8295-582BABEC2081}"/>
              </a:ext>
            </a:extLst>
          </p:cNvPr>
          <p:cNvSpPr/>
          <p:nvPr/>
        </p:nvSpPr>
        <p:spPr>
          <a:xfrm>
            <a:off x="9143846" y="1458248"/>
            <a:ext cx="916209" cy="458633"/>
          </a:xfrm>
          <a:prstGeom prst="leftRightArrow">
            <a:avLst/>
          </a:prstGeom>
          <a:solidFill>
            <a:srgbClr val="BEE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726F2-5BB1-EA44-9A5F-B0BF362AA906}"/>
              </a:ext>
            </a:extLst>
          </p:cNvPr>
          <p:cNvSpPr txBox="1"/>
          <p:nvPr/>
        </p:nvSpPr>
        <p:spPr>
          <a:xfrm>
            <a:off x="609599" y="3913890"/>
            <a:ext cx="11146971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>
                <a:solidFill>
                  <a:srgbClr val="31A8E0"/>
                </a:solidFill>
              </a:rPr>
              <a:t>“For women with eclampsia, the administration of parenteral magnesium sulfate is recommended” </a:t>
            </a:r>
          </a:p>
          <a:p>
            <a:pPr algn="l" rtl="0"/>
            <a:r>
              <a:rPr lang="en-US" sz="1400"/>
              <a:t>The American College of Obstetricians and Gynecologists Task Force on Hypertension in Pregnancy 2013</a:t>
            </a:r>
            <a:endParaRPr lang="he-IL" sz="20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5ECF24-E507-EF43-BF8C-18CA80582371}"/>
              </a:ext>
            </a:extLst>
          </p:cNvPr>
          <p:cNvSpPr/>
          <p:nvPr/>
        </p:nvSpPr>
        <p:spPr>
          <a:xfrm>
            <a:off x="4297666" y="2170606"/>
            <a:ext cx="1360701" cy="2842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9438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89A52-2783-4CEA-9094-BEBF54CC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Challenges in Sampling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D9A72F-D1E0-4609-9AAE-893318AF4FB8}"/>
              </a:ext>
            </a:extLst>
          </p:cNvPr>
          <p:cNvGrpSpPr/>
          <p:nvPr/>
        </p:nvGrpSpPr>
        <p:grpSpPr>
          <a:xfrm>
            <a:off x="2381422" y="1458345"/>
            <a:ext cx="6160121" cy="271179"/>
            <a:chOff x="3294272" y="3137483"/>
            <a:chExt cx="6160121" cy="27117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3CDEE77-F9F8-4ABD-A0CC-FA44795DD783}"/>
                </a:ext>
              </a:extLst>
            </p:cNvPr>
            <p:cNvCxnSpPr/>
            <p:nvPr/>
          </p:nvCxnSpPr>
          <p:spPr>
            <a:xfrm>
              <a:off x="3473042" y="3137483"/>
              <a:ext cx="59813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2FE5884-6174-4617-9F5F-889D2639C8CF}"/>
                </a:ext>
              </a:extLst>
            </p:cNvPr>
            <p:cNvCxnSpPr/>
            <p:nvPr/>
          </p:nvCxnSpPr>
          <p:spPr>
            <a:xfrm>
              <a:off x="3611880" y="3145872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3A12828-C715-4CB1-9961-0F1875082AD5}"/>
                </a:ext>
              </a:extLst>
            </p:cNvPr>
            <p:cNvCxnSpPr>
              <a:cxnSpLocks/>
            </p:cNvCxnSpPr>
            <p:nvPr/>
          </p:nvCxnSpPr>
          <p:spPr>
            <a:xfrm>
              <a:off x="4526280" y="3145536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C40D427-C0E5-4EF6-9C69-673E3195763E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80" y="3145536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1910B25-A95C-494E-AD79-DABFD93A23D7}"/>
                </a:ext>
              </a:extLst>
            </p:cNvPr>
            <p:cNvCxnSpPr>
              <a:cxnSpLocks/>
            </p:cNvCxnSpPr>
            <p:nvPr/>
          </p:nvCxnSpPr>
          <p:spPr>
            <a:xfrm>
              <a:off x="6355080" y="3145536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54276C-EDDF-46C8-A73B-E1F4BDDEB624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80" y="3145536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1F08C0E-A4D6-476E-ACA7-E3818125F23F}"/>
                </a:ext>
              </a:extLst>
            </p:cNvPr>
            <p:cNvCxnSpPr>
              <a:cxnSpLocks/>
            </p:cNvCxnSpPr>
            <p:nvPr/>
          </p:nvCxnSpPr>
          <p:spPr>
            <a:xfrm>
              <a:off x="8183880" y="3145536"/>
              <a:ext cx="0" cy="67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DE5EB5-0D6D-474B-B25A-459323551A27}"/>
                </a:ext>
              </a:extLst>
            </p:cNvPr>
            <p:cNvSpPr txBox="1"/>
            <p:nvPr/>
          </p:nvSpPr>
          <p:spPr>
            <a:xfrm>
              <a:off x="3294272" y="3147052"/>
              <a:ext cx="6352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2013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521EF0-ACC2-4D17-8996-BE52906EAA98}"/>
                </a:ext>
              </a:extLst>
            </p:cNvPr>
            <p:cNvSpPr txBox="1"/>
            <p:nvPr/>
          </p:nvSpPr>
          <p:spPr>
            <a:xfrm>
              <a:off x="4208672" y="3145536"/>
              <a:ext cx="6352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2014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493C09-7772-44C8-A69C-EAC8F173BA06}"/>
                </a:ext>
              </a:extLst>
            </p:cNvPr>
            <p:cNvSpPr txBox="1"/>
            <p:nvPr/>
          </p:nvSpPr>
          <p:spPr>
            <a:xfrm>
              <a:off x="5120640" y="3145536"/>
              <a:ext cx="6352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2015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4ADB79-027C-41CD-B505-E4CA1F04D660}"/>
                </a:ext>
              </a:extLst>
            </p:cNvPr>
            <p:cNvSpPr txBox="1"/>
            <p:nvPr/>
          </p:nvSpPr>
          <p:spPr>
            <a:xfrm>
              <a:off x="6035040" y="3145536"/>
              <a:ext cx="6352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2016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1E1930-C373-4417-A8A6-4B0C569A30C3}"/>
                </a:ext>
              </a:extLst>
            </p:cNvPr>
            <p:cNvSpPr txBox="1"/>
            <p:nvPr/>
          </p:nvSpPr>
          <p:spPr>
            <a:xfrm>
              <a:off x="6949440" y="3145536"/>
              <a:ext cx="6352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2017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47FB8A-BA40-4407-8BB8-813CFC42D29F}"/>
                </a:ext>
              </a:extLst>
            </p:cNvPr>
            <p:cNvSpPr txBox="1"/>
            <p:nvPr/>
          </p:nvSpPr>
          <p:spPr>
            <a:xfrm>
              <a:off x="7863840" y="3145536"/>
              <a:ext cx="6352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2018</a:t>
              </a:r>
            </a:p>
          </p:txBody>
        </p:sp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7BFAB1C-759D-485B-A7CC-67F385B75DE3}"/>
              </a:ext>
            </a:extLst>
          </p:cNvPr>
          <p:cNvSpPr/>
          <p:nvPr/>
        </p:nvSpPr>
        <p:spPr>
          <a:xfrm>
            <a:off x="2591605" y="1782227"/>
            <a:ext cx="5966691" cy="5795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51A4693-1859-4A6A-A246-63CED4AA91D8}"/>
              </a:ext>
            </a:extLst>
          </p:cNvPr>
          <p:cNvSpPr/>
          <p:nvPr/>
        </p:nvSpPr>
        <p:spPr>
          <a:xfrm>
            <a:off x="2587752" y="3591195"/>
            <a:ext cx="5966691" cy="5795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C6A40D-832D-406E-9F6E-8EA0CF12ADB0}"/>
              </a:ext>
            </a:extLst>
          </p:cNvPr>
          <p:cNvSpPr txBox="1"/>
          <p:nvPr/>
        </p:nvSpPr>
        <p:spPr>
          <a:xfrm>
            <a:off x="3403985" y="1887351"/>
            <a:ext cx="431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Improved recording of target condition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A1CDDA-20DF-4D40-8A5B-28033FB3BFDE}"/>
              </a:ext>
            </a:extLst>
          </p:cNvPr>
          <p:cNvSpPr txBox="1"/>
          <p:nvPr/>
        </p:nvSpPr>
        <p:spPr>
          <a:xfrm>
            <a:off x="3215816" y="3696319"/>
            <a:ext cx="492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Changes in policies or calibration of machines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91EAF6C-BF55-4E3D-A548-5CD06D46C008}"/>
              </a:ext>
            </a:extLst>
          </p:cNvPr>
          <p:cNvSpPr/>
          <p:nvPr/>
        </p:nvSpPr>
        <p:spPr>
          <a:xfrm>
            <a:off x="2591605" y="2530764"/>
            <a:ext cx="5935278" cy="304695"/>
          </a:xfrm>
          <a:prstGeom prst="roundRect">
            <a:avLst/>
          </a:prstGeom>
          <a:gradFill>
            <a:gsLst>
              <a:gs pos="78000">
                <a:schemeClr val="accent2"/>
              </a:gs>
              <a:gs pos="5000">
                <a:schemeClr val="bg1"/>
              </a:gs>
              <a:gs pos="14000">
                <a:schemeClr val="bg1"/>
              </a:gs>
              <a:gs pos="23000">
                <a:schemeClr val="bg1"/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F69586-831E-4790-87DE-83FECDCE4127}"/>
              </a:ext>
            </a:extLst>
          </p:cNvPr>
          <p:cNvSpPr/>
          <p:nvPr/>
        </p:nvSpPr>
        <p:spPr>
          <a:xfrm>
            <a:off x="2589224" y="3112873"/>
            <a:ext cx="5935278" cy="304695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E0D62A-96D7-4E81-BDA1-404B8E26A740}"/>
              </a:ext>
            </a:extLst>
          </p:cNvPr>
          <p:cNvSpPr txBox="1"/>
          <p:nvPr/>
        </p:nvSpPr>
        <p:spPr>
          <a:xfrm>
            <a:off x="6542077" y="2498777"/>
            <a:ext cx="90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Cases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BFF576-74FC-46D1-86CE-4D1EE985B773}"/>
              </a:ext>
            </a:extLst>
          </p:cNvPr>
          <p:cNvSpPr txBox="1"/>
          <p:nvPr/>
        </p:nvSpPr>
        <p:spPr>
          <a:xfrm>
            <a:off x="4728755" y="3080554"/>
            <a:ext cx="119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Controls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C89429FB-FAE3-464A-BDA2-7441BBDF4BF2}"/>
              </a:ext>
            </a:extLst>
          </p:cNvPr>
          <p:cNvSpPr/>
          <p:nvPr/>
        </p:nvSpPr>
        <p:spPr>
          <a:xfrm>
            <a:off x="3403985" y="4170776"/>
            <a:ext cx="484632" cy="57958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597B03EE-804E-492B-A2AC-0EB75D6587C2}"/>
              </a:ext>
            </a:extLst>
          </p:cNvPr>
          <p:cNvSpPr/>
          <p:nvPr/>
        </p:nvSpPr>
        <p:spPr>
          <a:xfrm>
            <a:off x="6671806" y="4168633"/>
            <a:ext cx="484632" cy="57958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3B5F93B-B8BC-4B85-B456-D7C35F1917E3}"/>
              </a:ext>
            </a:extLst>
          </p:cNvPr>
          <p:cNvSpPr/>
          <p:nvPr/>
        </p:nvSpPr>
        <p:spPr>
          <a:xfrm>
            <a:off x="2587752" y="4816882"/>
            <a:ext cx="5935278" cy="30469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648256-7AF7-467A-B5CC-80A38C605A90}"/>
              </a:ext>
            </a:extLst>
          </p:cNvPr>
          <p:cNvSpPr txBox="1"/>
          <p:nvPr/>
        </p:nvSpPr>
        <p:spPr>
          <a:xfrm>
            <a:off x="3112309" y="4784563"/>
            <a:ext cx="502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u="sng">
                <a:solidFill>
                  <a:srgbClr val="FF0000"/>
                </a:solidFill>
              </a:rPr>
              <a:t>Classifiers identify time and use it as a feature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7A4937-EA20-49D9-AB43-BA7CD3383387}"/>
              </a:ext>
            </a:extLst>
          </p:cNvPr>
          <p:cNvSpPr txBox="1"/>
          <p:nvPr/>
        </p:nvSpPr>
        <p:spPr>
          <a:xfrm>
            <a:off x="567354" y="5433903"/>
            <a:ext cx="75825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Solution</a:t>
            </a:r>
            <a:r>
              <a:rPr lang="en-US"/>
              <a:t> : Match samples by year (or other parameters)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/>
              <a:t>Matching can also be used in learning and analysis</a:t>
            </a:r>
          </a:p>
        </p:txBody>
      </p:sp>
    </p:spTree>
    <p:extLst>
      <p:ext uri="{BB962C8B-B14F-4D97-AF65-F5344CB8AC3E}">
        <p14:creationId xmlns:p14="http://schemas.microsoft.com/office/powerpoint/2010/main" val="392896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 animBg="1"/>
      <p:bldP spid="23" grpId="0" animBg="1"/>
      <p:bldP spid="24" grpId="0"/>
      <p:bldP spid="26" grpId="0"/>
      <p:bldP spid="27" grpId="0" animBg="1"/>
      <p:bldP spid="28" grpId="0" animBg="1"/>
      <p:bldP spid="29" grpId="0" animBg="1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AAA Incidence per age and gender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284" y="1350952"/>
            <a:ext cx="6279433" cy="477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97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E0D4-6D27-474D-B9F3-9C16CB02B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AAA Incidence per age and gender - fix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07929-D498-4657-ADAB-E1E450DAC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82" y="1118784"/>
            <a:ext cx="6994236" cy="5234680"/>
          </a:xfrm>
          <a:prstGeom prst="rect">
            <a:avLst/>
          </a:prstGeom>
        </p:spPr>
      </p:pic>
      <p:sp>
        <p:nvSpPr>
          <p:cNvPr id="8" name="Arrow: Circular 7">
            <a:extLst>
              <a:ext uri="{FF2B5EF4-FFF2-40B4-BE49-F238E27FC236}">
                <a16:creationId xmlns:a16="http://schemas.microsoft.com/office/drawing/2014/main" id="{55D12462-37BF-49D3-B9EC-52C23C8EF556}"/>
              </a:ext>
            </a:extLst>
          </p:cNvPr>
          <p:cNvSpPr/>
          <p:nvPr/>
        </p:nvSpPr>
        <p:spPr>
          <a:xfrm rot="5400000">
            <a:off x="8543059" y="2732824"/>
            <a:ext cx="1682960" cy="2006600"/>
          </a:xfrm>
          <a:prstGeom prst="circular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2F440-F437-4624-AF4F-6E620D2A42AC}"/>
              </a:ext>
            </a:extLst>
          </p:cNvPr>
          <p:cNvSpPr/>
          <p:nvPr/>
        </p:nvSpPr>
        <p:spPr>
          <a:xfrm>
            <a:off x="5934418" y="3182780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90692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775B4B10-B5DC-AA4D-8E2C-6FFF2279115A}"/>
              </a:ext>
            </a:extLst>
          </p:cNvPr>
          <p:cNvSpPr/>
          <p:nvPr/>
        </p:nvSpPr>
        <p:spPr>
          <a:xfrm>
            <a:off x="629811" y="2545309"/>
            <a:ext cx="8905424" cy="3854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593" indent="-273593" algn="l" defTabSz="609585" rtl="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Arial"/>
              <a:buChar char="•"/>
            </a:pPr>
            <a:r>
              <a:rPr lang="en-US" sz="2000"/>
              <a:t>Patients were considered to have </a:t>
            </a:r>
            <a:r>
              <a:rPr lang="en-US" sz="2000" b="1"/>
              <a:t>transitioned to prediabetes on the </a:t>
            </a:r>
            <a:r>
              <a:rPr lang="en-US" sz="2000" b="1" u="sng"/>
              <a:t>earliest</a:t>
            </a:r>
            <a:r>
              <a:rPr lang="en-US" sz="2000" b="1"/>
              <a:t> date corresponding to multiple (≥2) consecutive glucose measures </a:t>
            </a:r>
            <a:r>
              <a:rPr lang="en-US" sz="2000"/>
              <a:t>qualifying as prediabetes (110 &lt;= FG &lt;125 , 5.7% &lt;= A1C &lt; 6.5%)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sz="2000" b="1"/>
              <a:t>Problem [s] ?</a:t>
            </a:r>
            <a:endParaRPr lang="en-US" sz="2000"/>
          </a:p>
          <a:p>
            <a:pPr marL="273593" indent="-273593" algn="l" defTabSz="609585" rtl="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Arial"/>
              <a:buChar char="•"/>
            </a:pPr>
            <a:endParaRPr lang="en-US" sz="2000"/>
          </a:p>
          <a:p>
            <a:pPr marL="273593" indent="-273593" algn="l" defTabSz="609585" rtl="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Arial"/>
              <a:buChar char="•"/>
            </a:pPr>
            <a:r>
              <a:rPr lang="en-US" sz="2000"/>
              <a:t>Now, there are controls with a pre-diabetic value , that is “Normal”</a:t>
            </a:r>
          </a:p>
          <a:p>
            <a:pPr marL="273593" indent="-273593" algn="l" defTabSz="609585" rtl="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Arial"/>
              <a:buChar char="•"/>
            </a:pPr>
            <a:r>
              <a:rPr lang="en-US" sz="2000"/>
              <a:t>The model could know as FACT that the next FG test in not in the prediabetic range. Artifact of cohort design that doesn’t happen in real world</a:t>
            </a:r>
          </a:p>
          <a:p>
            <a:pPr marL="730793" lvl="1" indent="-273593" algn="l" defTabSz="609585" rtl="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Arial"/>
              <a:buChar char="•"/>
            </a:pPr>
            <a:endParaRPr lang="en-US" sz="2000"/>
          </a:p>
          <a:p>
            <a:pPr algn="l" defTabSz="609585" rtl="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sz="2000"/>
              <a:t>Leakage of future information at T</a:t>
            </a:r>
            <a:r>
              <a:rPr lang="en-US" sz="2000" baseline="-25000"/>
              <a:t>0</a:t>
            </a:r>
            <a:r>
              <a:rPr lang="en-US" sz="2000"/>
              <a:t> !!! , problematic for real world use*</a:t>
            </a:r>
          </a:p>
          <a:p>
            <a:pPr algn="l" defTabSz="609585" rtl="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sz="2000">
                <a:solidFill>
                  <a:srgbClr val="FF0000"/>
                </a:solidFill>
              </a:rPr>
              <a:t>This is a typical peeking into the future error   </a:t>
            </a:r>
            <a:br>
              <a:rPr lang="en-US" sz="2000">
                <a:solidFill>
                  <a:srgbClr val="FF0000"/>
                </a:solidFill>
              </a:rPr>
            </a:b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CC995-B92C-4311-9859-8B68883A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61" y="54157"/>
            <a:ext cx="10150644" cy="66678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3600"/>
              <a:t>Peeking into the future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12609-3FBB-4AE9-8424-18124A0BA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200151"/>
            <a:ext cx="9457014" cy="121099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/>
              <a:t>Example: </a:t>
            </a:r>
            <a:r>
              <a:rPr lang="en-US" sz="2000" b="1"/>
              <a:t>Model to identify progression of normoglycemia to prediabetes </a:t>
            </a:r>
          </a:p>
          <a:p>
            <a:pPr>
              <a:lnSpc>
                <a:spcPct val="90000"/>
              </a:lnSpc>
            </a:pPr>
            <a:r>
              <a:rPr lang="en-US" sz="2000"/>
              <a:t>Work accepted to peer reviewed publication (by big pharma)</a:t>
            </a:r>
          </a:p>
          <a:p>
            <a:pPr>
              <a:lnSpc>
                <a:spcPct val="90000"/>
              </a:lnSpc>
            </a:pPr>
            <a:r>
              <a:rPr lang="en-US" sz="2000"/>
              <a:t>Good Results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b="1"/>
          </a:p>
          <a:p>
            <a:pPr marL="0" indent="0">
              <a:lnSpc>
                <a:spcPct val="90000"/>
              </a:lnSpc>
              <a:buNone/>
            </a:pPr>
            <a:endParaRPr lang="en-US" sz="2000"/>
          </a:p>
        </p:txBody>
      </p:sp>
      <p:sp>
        <p:nvSpPr>
          <p:cNvPr id="11" name="Arrow: Down 14">
            <a:extLst>
              <a:ext uri="{FF2B5EF4-FFF2-40B4-BE49-F238E27FC236}">
                <a16:creationId xmlns:a16="http://schemas.microsoft.com/office/drawing/2014/main" id="{049717FE-3567-0445-AC1D-A492F3B9DD20}"/>
              </a:ext>
            </a:extLst>
          </p:cNvPr>
          <p:cNvSpPr/>
          <p:nvPr/>
        </p:nvSpPr>
        <p:spPr>
          <a:xfrm>
            <a:off x="985477" y="5094317"/>
            <a:ext cx="209549" cy="228600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 rtl="0"/>
            <a:endParaRPr lang="he-IL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27880C-8F40-C14C-B1D5-039A4FF03CCC}"/>
              </a:ext>
            </a:extLst>
          </p:cNvPr>
          <p:cNvSpPr txBox="1"/>
          <p:nvPr/>
        </p:nvSpPr>
        <p:spPr>
          <a:xfrm>
            <a:off x="609599" y="6100708"/>
            <a:ext cx="852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200" b="1" baseline="30000"/>
              <a:t>*  - </a:t>
            </a:r>
            <a:r>
              <a:rPr lang="en-US" sz="1200"/>
              <a:t>At T</a:t>
            </a:r>
            <a:r>
              <a:rPr lang="en-US" sz="1200" baseline="-25000"/>
              <a:t>0 </a:t>
            </a:r>
            <a:r>
              <a:rPr lang="en-US" sz="1200"/>
              <a:t>, it is known that the measurement is not significant for pre-diabetes although it would really be determined only at T</a:t>
            </a:r>
            <a:r>
              <a:rPr lang="en-US" sz="1200" baseline="-25000"/>
              <a:t>1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3DCC74-46E6-6449-92EB-8E6569B13487}"/>
              </a:ext>
            </a:extLst>
          </p:cNvPr>
          <p:cNvGrpSpPr/>
          <p:nvPr/>
        </p:nvGrpSpPr>
        <p:grpSpPr>
          <a:xfrm>
            <a:off x="9586299" y="4359578"/>
            <a:ext cx="2418560" cy="1270362"/>
            <a:chOff x="9666966" y="4017957"/>
            <a:chExt cx="2424731" cy="11792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8252B27-25A8-8A4F-B01B-F75DD34CE01D}"/>
                </a:ext>
              </a:extLst>
            </p:cNvPr>
            <p:cNvGrpSpPr/>
            <p:nvPr/>
          </p:nvGrpSpPr>
          <p:grpSpPr>
            <a:xfrm>
              <a:off x="9666966" y="4100621"/>
              <a:ext cx="2424731" cy="1096583"/>
              <a:chOff x="9157515" y="1550101"/>
              <a:chExt cx="2424731" cy="1096583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30EB7EC-1BE3-8740-ADD8-AEAAFBB725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568" y="2384854"/>
                <a:ext cx="1902940" cy="0"/>
              </a:xfrm>
              <a:prstGeom prst="straightConnector1">
                <a:avLst/>
              </a:prstGeom>
              <a:ln w="15875"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54F99E-F532-9347-AE24-538FEEEFA230}"/>
                  </a:ext>
                </a:extLst>
              </p:cNvPr>
              <p:cNvSpPr txBox="1"/>
              <p:nvPr/>
            </p:nvSpPr>
            <p:spPr>
              <a:xfrm>
                <a:off x="11170508" y="1838610"/>
                <a:ext cx="411738" cy="235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>
                        <a:lumMod val="50000"/>
                      </a:schemeClr>
                    </a:solidFill>
                  </a:rPr>
                  <a:t>110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746DF3-3550-1B4C-9E49-04843AB89754}"/>
                  </a:ext>
                </a:extLst>
              </p:cNvPr>
              <p:cNvSpPr txBox="1"/>
              <p:nvPr/>
            </p:nvSpPr>
            <p:spPr>
              <a:xfrm>
                <a:off x="11170507" y="1550101"/>
                <a:ext cx="411738" cy="235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>
                        <a:lumMod val="50000"/>
                      </a:schemeClr>
                    </a:solidFill>
                  </a:rPr>
                  <a:t>125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C901F3-42D9-1E4C-9CA0-BE1B1E9A307E}"/>
                  </a:ext>
                </a:extLst>
              </p:cNvPr>
              <p:cNvSpPr txBox="1"/>
              <p:nvPr/>
            </p:nvSpPr>
            <p:spPr>
              <a:xfrm>
                <a:off x="9157515" y="2407879"/>
                <a:ext cx="484056" cy="235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>
                        <a:lumMod val="50000"/>
                      </a:schemeClr>
                    </a:solidFill>
                  </a:rPr>
                  <a:t>Time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3DEAE78-4C5D-D946-A071-DB268E3B1F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567" y="1683966"/>
                <a:ext cx="1902940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E8344ED-B216-B048-9A7D-1D6E9C901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567" y="1972777"/>
                <a:ext cx="1902940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ECA4B0E-E273-2C46-8F9F-26D4A9C700EB}"/>
                  </a:ext>
                </a:extLst>
              </p:cNvPr>
              <p:cNvSpPr/>
              <p:nvPr/>
            </p:nvSpPr>
            <p:spPr>
              <a:xfrm>
                <a:off x="10983145" y="2047088"/>
                <a:ext cx="102390" cy="10239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20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B028BDD-8A9D-184E-BA3B-3B27FE2C5BF6}"/>
                  </a:ext>
                </a:extLst>
              </p:cNvPr>
              <p:cNvSpPr/>
              <p:nvPr/>
            </p:nvSpPr>
            <p:spPr>
              <a:xfrm>
                <a:off x="10625635" y="1795731"/>
                <a:ext cx="102390" cy="10239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20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EB57510-7F3F-F74A-A019-34BB31051AD5}"/>
                  </a:ext>
                </a:extLst>
              </p:cNvPr>
              <p:cNvSpPr/>
              <p:nvPr/>
            </p:nvSpPr>
            <p:spPr>
              <a:xfrm>
                <a:off x="10232221" y="2060785"/>
                <a:ext cx="102390" cy="10239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20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071BD17-73B5-6342-AFE1-9DE3460F0C33}"/>
                  </a:ext>
                </a:extLst>
              </p:cNvPr>
              <p:cNvSpPr/>
              <p:nvPr/>
            </p:nvSpPr>
            <p:spPr>
              <a:xfrm>
                <a:off x="9625913" y="2159226"/>
                <a:ext cx="102390" cy="10239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200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03BC2BB-423F-C849-92C0-152B2DE20F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76830" y="1550101"/>
                <a:ext cx="0" cy="857778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1E3C48-03C4-6C40-A947-0B54443C165F}"/>
                  </a:ext>
                </a:extLst>
              </p:cNvPr>
              <p:cNvSpPr txBox="1"/>
              <p:nvPr/>
            </p:nvSpPr>
            <p:spPr>
              <a:xfrm>
                <a:off x="10560288" y="2400312"/>
                <a:ext cx="315312" cy="235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050">
                    <a:solidFill>
                      <a:schemeClr val="bg1">
                        <a:lumMod val="50000"/>
                      </a:schemeClr>
                    </a:solidFill>
                  </a:rPr>
                  <a:t>T</a:t>
                </a:r>
                <a:r>
                  <a:rPr lang="en-US" sz="1050" baseline="-2500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2ED869-0CFA-6B47-9BF6-31B3A4BA11EF}"/>
                  </a:ext>
                </a:extLst>
              </p:cNvPr>
              <p:cNvSpPr txBox="1"/>
              <p:nvPr/>
            </p:nvSpPr>
            <p:spPr>
              <a:xfrm>
                <a:off x="10894419" y="2410980"/>
                <a:ext cx="315312" cy="235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050">
                    <a:solidFill>
                      <a:schemeClr val="bg1">
                        <a:lumMod val="50000"/>
                      </a:schemeClr>
                    </a:solidFill>
                  </a:rPr>
                  <a:t>T</a:t>
                </a:r>
                <a:r>
                  <a:rPr lang="en-US" sz="1050" baseline="-2500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FA899B4-C6F8-554A-BE78-32203119E33D}"/>
                </a:ext>
              </a:extLst>
            </p:cNvPr>
            <p:cNvSpPr txBox="1"/>
            <p:nvPr/>
          </p:nvSpPr>
          <p:spPr>
            <a:xfrm>
              <a:off x="9680399" y="4017957"/>
              <a:ext cx="636730" cy="242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Control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48237A-81DA-AB44-90F4-EE534F8D6EB4}"/>
              </a:ext>
            </a:extLst>
          </p:cNvPr>
          <p:cNvGrpSpPr/>
          <p:nvPr/>
        </p:nvGrpSpPr>
        <p:grpSpPr>
          <a:xfrm>
            <a:off x="9586299" y="2955869"/>
            <a:ext cx="2418560" cy="1270362"/>
            <a:chOff x="9666966" y="4017957"/>
            <a:chExt cx="2424731" cy="117924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3FCECD8-AA4C-C644-8BE1-91C9DEEA0192}"/>
                </a:ext>
              </a:extLst>
            </p:cNvPr>
            <p:cNvGrpSpPr/>
            <p:nvPr/>
          </p:nvGrpSpPr>
          <p:grpSpPr>
            <a:xfrm>
              <a:off x="9666966" y="4100621"/>
              <a:ext cx="2424731" cy="1096583"/>
              <a:chOff x="9157515" y="1550101"/>
              <a:chExt cx="2424731" cy="1096583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36D0953-03E5-9D49-8F7F-1C6059CD33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568" y="2384854"/>
                <a:ext cx="1902940" cy="0"/>
              </a:xfrm>
              <a:prstGeom prst="straightConnector1">
                <a:avLst/>
              </a:prstGeom>
              <a:ln w="15875"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C897268-F411-5245-9B74-92F885A15DDF}"/>
                  </a:ext>
                </a:extLst>
              </p:cNvPr>
              <p:cNvSpPr txBox="1"/>
              <p:nvPr/>
            </p:nvSpPr>
            <p:spPr>
              <a:xfrm>
                <a:off x="11170508" y="1838610"/>
                <a:ext cx="411738" cy="235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>
                        <a:lumMod val="50000"/>
                      </a:schemeClr>
                    </a:solidFill>
                  </a:rPr>
                  <a:t>110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3EFD36-C7EC-E34F-B411-79F9E956D7D2}"/>
                  </a:ext>
                </a:extLst>
              </p:cNvPr>
              <p:cNvSpPr txBox="1"/>
              <p:nvPr/>
            </p:nvSpPr>
            <p:spPr>
              <a:xfrm>
                <a:off x="11170507" y="1550101"/>
                <a:ext cx="411738" cy="235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>
                        <a:lumMod val="50000"/>
                      </a:schemeClr>
                    </a:solidFill>
                  </a:rPr>
                  <a:t>125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DFB7B7-73D7-0A47-91B4-DF370504B265}"/>
                  </a:ext>
                </a:extLst>
              </p:cNvPr>
              <p:cNvSpPr txBox="1"/>
              <p:nvPr/>
            </p:nvSpPr>
            <p:spPr>
              <a:xfrm>
                <a:off x="9157515" y="2407879"/>
                <a:ext cx="484056" cy="235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chemeClr val="bg1">
                        <a:lumMod val="50000"/>
                      </a:schemeClr>
                    </a:solidFill>
                  </a:rPr>
                  <a:t>Time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63A75DDB-A511-3545-965F-E31F6347E2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567" y="1683966"/>
                <a:ext cx="1902940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0575E26-DB9C-184A-B102-E09054AE6B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7567" y="1972777"/>
                <a:ext cx="1902940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75B2C73-C5F4-FA4D-A5B1-C9BF2D078513}"/>
                  </a:ext>
                </a:extLst>
              </p:cNvPr>
              <p:cNvSpPr/>
              <p:nvPr/>
            </p:nvSpPr>
            <p:spPr>
              <a:xfrm>
                <a:off x="10983145" y="1825017"/>
                <a:ext cx="102390" cy="10239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200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B63ED78-6B2D-4E4F-AB98-56E5333B7954}"/>
                  </a:ext>
                </a:extLst>
              </p:cNvPr>
              <p:cNvSpPr/>
              <p:nvPr/>
            </p:nvSpPr>
            <p:spPr>
              <a:xfrm>
                <a:off x="10625635" y="1795731"/>
                <a:ext cx="102390" cy="10239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20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C6FCC8C-7600-B249-9620-4352BC829736}"/>
                  </a:ext>
                </a:extLst>
              </p:cNvPr>
              <p:cNvSpPr/>
              <p:nvPr/>
            </p:nvSpPr>
            <p:spPr>
              <a:xfrm>
                <a:off x="10232221" y="2060785"/>
                <a:ext cx="102390" cy="10239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20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A792BE-E6BD-1743-A98F-9E33106F9DFD}"/>
                  </a:ext>
                </a:extLst>
              </p:cNvPr>
              <p:cNvSpPr/>
              <p:nvPr/>
            </p:nvSpPr>
            <p:spPr>
              <a:xfrm>
                <a:off x="9625913" y="2159226"/>
                <a:ext cx="102390" cy="10239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2000"/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A8E7348-602B-FC4B-8C07-8956D483B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76830" y="1550101"/>
                <a:ext cx="0" cy="857778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00108D3-C97F-B641-9DD8-7F1335B07F09}"/>
                  </a:ext>
                </a:extLst>
              </p:cNvPr>
              <p:cNvSpPr txBox="1"/>
              <p:nvPr/>
            </p:nvSpPr>
            <p:spPr>
              <a:xfrm>
                <a:off x="10560288" y="2400312"/>
                <a:ext cx="315312" cy="235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050">
                    <a:solidFill>
                      <a:schemeClr val="bg1">
                        <a:lumMod val="50000"/>
                      </a:schemeClr>
                    </a:solidFill>
                  </a:rPr>
                  <a:t>T</a:t>
                </a:r>
                <a:r>
                  <a:rPr lang="en-US" sz="1050" baseline="-25000">
                    <a:solidFill>
                      <a:schemeClr val="bg1">
                        <a:lumMod val="50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B5E536F-A7AA-D344-B96E-357D11BFE207}"/>
                  </a:ext>
                </a:extLst>
              </p:cNvPr>
              <p:cNvSpPr txBox="1"/>
              <p:nvPr/>
            </p:nvSpPr>
            <p:spPr>
              <a:xfrm>
                <a:off x="10894419" y="2410980"/>
                <a:ext cx="315312" cy="235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1050">
                    <a:solidFill>
                      <a:schemeClr val="bg1">
                        <a:lumMod val="50000"/>
                      </a:schemeClr>
                    </a:solidFill>
                  </a:rPr>
                  <a:t>T</a:t>
                </a:r>
                <a:r>
                  <a:rPr lang="en-US" sz="1050" baseline="-2500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344B40-9F18-E744-8DE2-C151C275B1F2}"/>
                </a:ext>
              </a:extLst>
            </p:cNvPr>
            <p:cNvSpPr txBox="1"/>
            <p:nvPr/>
          </p:nvSpPr>
          <p:spPr>
            <a:xfrm>
              <a:off x="9678189" y="4017957"/>
              <a:ext cx="498521" cy="242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/>
              <a:r>
                <a:rPr lang="en-US" sz="1100"/>
                <a:t>Case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78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/>
    </p:bldLst>
  </p:timing>
</p:sld>
</file>

<file path=ppt/theme/theme1.xml><?xml version="1.0" encoding="utf-8"?>
<a:theme xmlns:a="http://schemas.openxmlformats.org/drawingml/2006/main" name="medial">
  <a:themeElements>
    <a:clrScheme name="Medial Earlysign">
      <a:dk1>
        <a:srgbClr val="000000"/>
      </a:dk1>
      <a:lt1>
        <a:srgbClr val="FFFFFF"/>
      </a:lt1>
      <a:dk2>
        <a:srgbClr val="27A9E1"/>
      </a:dk2>
      <a:lt2>
        <a:srgbClr val="808080"/>
      </a:lt2>
      <a:accent1>
        <a:srgbClr val="27A9E1"/>
      </a:accent1>
      <a:accent2>
        <a:srgbClr val="ED1C24"/>
      </a:accent2>
      <a:accent3>
        <a:srgbClr val="4E4E4E"/>
      </a:accent3>
      <a:accent4>
        <a:srgbClr val="808080"/>
      </a:accent4>
      <a:accent5>
        <a:srgbClr val="27A8E0"/>
      </a:accent5>
      <a:accent6>
        <a:srgbClr val="808080"/>
      </a:accent6>
      <a:hlink>
        <a:srgbClr val="ED2223"/>
      </a:hlink>
      <a:folHlink>
        <a:srgbClr val="27A8E0"/>
      </a:folHlink>
    </a:clrScheme>
    <a:fontScheme name="Earlysign">
      <a:majorFont>
        <a:latin typeface="Heebo Light"/>
        <a:ea typeface=""/>
        <a:cs typeface="Heebo Light"/>
      </a:majorFont>
      <a:minorFont>
        <a:latin typeface="Heebo Light"/>
        <a:ea typeface=""/>
        <a:cs typeface="Heebo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0F53922-49AB-FA4E-B763-89EF32159D38}" vid="{7309D975-5066-BB4D-9642-02D1204009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133f4b6-f204-47a2-bd3c-cffa105970bc">
      <UserInfo>
        <DisplayName>Eran Choman</DisplayName>
        <AccountId>32</AccountId>
        <AccountType/>
      </UserInfo>
      <UserInfo>
        <DisplayName>Alon Lanyado</DisplayName>
        <AccountId>181</AccountId>
        <AccountType/>
      </UserInfo>
      <UserInfo>
        <DisplayName>Eran Hertzmann</DisplayName>
        <AccountId>18</AccountId>
        <AccountType/>
      </UserInfo>
      <UserInfo>
        <DisplayName>Eldan Halberthal</DisplayName>
        <AccountId>17</AccountId>
        <AccountType/>
      </UserInfo>
    </SharedWithUsers>
    <lcf76f155ced4ddcb4097134ff3c332f xmlns="75732a1a-ab78-4c69-9481-b06b03852f9d">
      <Terms xmlns="http://schemas.microsoft.com/office/infopath/2007/PartnerControls"/>
    </lcf76f155ced4ddcb4097134ff3c332f>
    <TaxCatchAll xmlns="b133f4b6-f204-47a2-bd3c-cffa105970b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31E3404EF4534293ADBB1F9F9B9FD9" ma:contentTypeVersion="18" ma:contentTypeDescription="Create a new document." ma:contentTypeScope="" ma:versionID="1afcd1ccfa8e8ae6df4d71e492629205">
  <xsd:schema xmlns:xsd="http://www.w3.org/2001/XMLSchema" xmlns:xs="http://www.w3.org/2001/XMLSchema" xmlns:p="http://schemas.microsoft.com/office/2006/metadata/properties" xmlns:ns2="75732a1a-ab78-4c69-9481-b06b03852f9d" xmlns:ns3="b133f4b6-f204-47a2-bd3c-cffa105970bc" targetNamespace="http://schemas.microsoft.com/office/2006/metadata/properties" ma:root="true" ma:fieldsID="09b2fe4ac5d5244333d5ce4613a74b69" ns2:_="" ns3:_="">
    <xsd:import namespace="75732a1a-ab78-4c69-9481-b06b03852f9d"/>
    <xsd:import namespace="b133f4b6-f204-47a2-bd3c-cffa105970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732a1a-ab78-4c69-9481-b06b03852f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61120e63-87db-46fd-88e4-34d6166552c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33f4b6-f204-47a2-bd3c-cffa105970b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96f369fc-18bf-4df0-8121-16676ad4663f}" ma:internalName="TaxCatchAll" ma:showField="CatchAllData" ma:web="b133f4b6-f204-47a2-bd3c-cffa105970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1D3193-F050-4BD7-A0C6-4914EEAC0E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F2BE25-AD53-4D2D-80B4-F246B4FB40A3}">
  <ds:schemaRefs>
    <ds:schemaRef ds:uri="http://purl.org/dc/elements/1.1/"/>
    <ds:schemaRef ds:uri="http://schemas.microsoft.com/office/2006/documentManagement/types"/>
    <ds:schemaRef ds:uri="http://purl.org/dc/dcmitype/"/>
    <ds:schemaRef ds:uri="http://schemas.microsoft.com/office/2006/metadata/properties"/>
    <ds:schemaRef ds:uri="75732a1a-ab78-4c69-9481-b06b03852f9d"/>
    <ds:schemaRef ds:uri="b133f4b6-f204-47a2-bd3c-cffa105970bc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A35D308-8CB2-4555-AD13-DF7A806C07CE}"/>
</file>

<file path=docProps/app.xml><?xml version="1.0" encoding="utf-8"?>
<Properties xmlns="http://schemas.openxmlformats.org/officeDocument/2006/extended-properties" xmlns:vt="http://schemas.openxmlformats.org/officeDocument/2006/docPropsVTypes">
  <Template>medial</Template>
  <TotalTime>0</TotalTime>
  <Words>2872</Words>
  <Application>Microsoft Macintosh PowerPoint</Application>
  <PresentationFormat>Widescreen</PresentationFormat>
  <Paragraphs>688</Paragraphs>
  <Slides>37</Slides>
  <Notes>7</Notes>
  <HiddenSlides>14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Cambria Math</vt:lpstr>
      <vt:lpstr>Heebo Light</vt:lpstr>
      <vt:lpstr>Helvetica Neue Light</vt:lpstr>
      <vt:lpstr>Times New Roman</vt:lpstr>
      <vt:lpstr>medial</vt:lpstr>
      <vt:lpstr>Medial EarlySign – AlgoMedical Framework intro </vt:lpstr>
      <vt:lpstr>Challenges with AI On Medical Data</vt:lpstr>
      <vt:lpstr>Imaging</vt:lpstr>
      <vt:lpstr>Working the Data by Examples</vt:lpstr>
      <vt:lpstr>Not Understanding The Clinical Context</vt:lpstr>
      <vt:lpstr>Challenges in Sampling</vt:lpstr>
      <vt:lpstr>AAA Incidence per age and gender</vt:lpstr>
      <vt:lpstr>AAA Incidence per age and gender - fix</vt:lpstr>
      <vt:lpstr>Peeking into the future </vt:lpstr>
      <vt:lpstr>Analysis of Results</vt:lpstr>
      <vt:lpstr>Discrimination via Algorithmic Bias</vt:lpstr>
      <vt:lpstr>Example: Framework for Fairness/Bias Analysis </vt:lpstr>
      <vt:lpstr>“Analysis before deployment”</vt:lpstr>
      <vt:lpstr>Validation before deployment</vt:lpstr>
      <vt:lpstr>“Under The Hood”</vt:lpstr>
      <vt:lpstr>New model development pipeline tools</vt:lpstr>
      <vt:lpstr>Example – Configuring Features For Use in Model  </vt:lpstr>
      <vt:lpstr>The AlgoMedical Framework Environment</vt:lpstr>
      <vt:lpstr>PowerPoint Presentation</vt:lpstr>
      <vt:lpstr>Clinical Domains and Inputs We Use </vt:lpstr>
      <vt:lpstr>Interests </vt:lpstr>
      <vt:lpstr>Beyond EHR &amp; Standard Labs</vt:lpstr>
      <vt:lpstr>Biological Inputs could be …</vt:lpstr>
      <vt:lpstr>Clinical Domains and Inputs We Use </vt:lpstr>
      <vt:lpstr>PowerPoint Presentation</vt:lpstr>
      <vt:lpstr>Selection Bias / Leak</vt:lpstr>
      <vt:lpstr>Understanding the Data</vt:lpstr>
      <vt:lpstr>Labeling – The Tip of the Iceberg</vt:lpstr>
      <vt:lpstr>Learning the book from it’s cover – formatting biases</vt:lpstr>
      <vt:lpstr>Validation and Training Options - Concepts</vt:lpstr>
      <vt:lpstr>AlgoMarker Exported Library APIs</vt:lpstr>
      <vt:lpstr>Model Development and Validation Workflow</vt:lpstr>
      <vt:lpstr>Topology</vt:lpstr>
      <vt:lpstr>Algorithmic Bias &amp; Discrimination</vt:lpstr>
      <vt:lpstr>A Framework for Clinical Modelling </vt:lpstr>
      <vt:lpstr>Why Build Our Own Framework of Tools ?</vt:lpstr>
      <vt:lpstr>Model Construction –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Medial EarlySign - intro </dc:title>
  <dc:creator>Ori Geva</dc:creator>
  <cp:lastModifiedBy>Ori Geva</cp:lastModifiedBy>
  <cp:revision>1</cp:revision>
  <cp:lastPrinted>2016-09-22T09:04:49Z</cp:lastPrinted>
  <dcterms:created xsi:type="dcterms:W3CDTF">2022-05-18T10:58:55Z</dcterms:created>
  <dcterms:modified xsi:type="dcterms:W3CDTF">2023-09-03T17:28:37Z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0x0101002C31E3404EF4534293ADBB1F9F9B9FD9</vt:lpwstr>
  </property>
  <property fmtid="{D5CDD505-2E9C-101B-9397-08002B2CF9AE}" pid="3" name="MediaServiceImageTags">
    <vt:lpwstr/>
  </property>
</Properties>
</file>